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2" r:id="rId4"/>
    <p:sldId id="258" r:id="rId5"/>
    <p:sldId id="260" r:id="rId6"/>
    <p:sldId id="302" r:id="rId7"/>
    <p:sldId id="277" r:id="rId8"/>
    <p:sldId id="275" r:id="rId9"/>
    <p:sldId id="278" r:id="rId10"/>
    <p:sldId id="280" r:id="rId11"/>
    <p:sldId id="303" r:id="rId12"/>
    <p:sldId id="304" r:id="rId13"/>
    <p:sldId id="306" r:id="rId14"/>
    <p:sldId id="305" r:id="rId15"/>
    <p:sldId id="310" r:id="rId16"/>
    <p:sldId id="307" r:id="rId17"/>
    <p:sldId id="308" r:id="rId18"/>
    <p:sldId id="309" r:id="rId19"/>
    <p:sldId id="311" r:id="rId20"/>
    <p:sldId id="271" r:id="rId21"/>
    <p:sldId id="272" r:id="rId22"/>
    <p:sldId id="273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익현" initials="최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A4CED-EDC6-4532-97CF-9CEF2ABBE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2E170-6C28-40D5-B985-41F8F6E82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11CB8-10A2-4F7F-9E82-D8BFC2DD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E2C7E-8508-4D3F-A2CC-DF6AB274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BF96B-5221-44B9-A59A-1B354E9E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7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8508-9790-4031-8E56-EEE552E4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F706C-89DB-42D4-B819-C5AFFA8AE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09185-61F5-4B8C-B54E-42A70F0D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0E442-3B16-40C3-9745-00374F1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EC010-77AF-482E-94D2-1254F64A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2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F7B030-098A-4001-80D9-CBD2E86A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34075-FFF1-476F-BBC3-71692593D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2EE7-E8DA-43AE-9A45-7ADB11DB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26601-70AA-449C-BEC6-597B2199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BBAB7-D367-42A9-823E-23ED0BDF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4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436CE-7B0B-4D07-9323-10992F2D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0155B-DB70-4BBD-9080-9B18D254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615DE-7ADB-46CE-B084-802FD066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D7E94-169E-44A3-B16E-6579A19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7A55E-A22F-438C-B0F1-68549B2A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8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E8A5E-A95E-4E5F-BCED-9A3C59D6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E975C-17D0-4FC5-BC8C-0A29782D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CC7D8-4EA5-418C-B285-370831BC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9A8D5-E122-415A-9DC3-970EBC3A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63A17-42A0-4A76-A603-4517789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3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7EA2B-7318-4C93-AFA2-2A0DED22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9B744-0D30-4DB2-B211-D1ED253F7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48D28-0894-487A-A5BC-382DFABAC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3841B-7010-4141-8FD6-3D3EC19E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D9312-D44E-438D-B12F-0B06313F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338740-A507-4774-93D9-5FC3D86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4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1688C-9BFD-4024-95FE-0118AD82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845F3-697F-49A5-8D23-EA5B0BE6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ABDAA-5D6E-4E38-A7C6-03CFA1499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1C5F0-4C43-4C92-BA1A-B9E41AF44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6FBE50-FF8A-4080-91BD-72D39BBC7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FE983-11F7-4A58-B72B-064F4DF9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A921E4-3E59-4A25-A780-17049BAF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9CE867-1F93-4854-BB22-01A6C05B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2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B308-6D33-438B-B2E1-33D10752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ED8E8-86BF-44CB-A398-C88EA2F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823D7B-4133-41C5-8DD8-C5FFE81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F7AD3F-413C-4A18-91F7-08A6F7E8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86610C-6841-455F-A897-825CB12B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32AFB7-AA35-4FE7-B29C-4EEE2AAA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A498D-1B1C-49CE-B420-04A97F95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3324-CDEB-42CA-80B0-2FCA3FDD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62131-BCCF-422A-9033-5A5F403B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E1B0A-8986-49E6-8E38-E73BBABE2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2F978-62D9-4E57-8E9A-9034A901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2F15D-1472-4B2F-88A6-2477DAAD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39C6E-F619-4835-B357-0D90D32E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469E8-8F1A-4A06-9813-808F71A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AF9B46-2FE7-465A-A509-42FD551E3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1C8D9-E153-4091-B936-DA0CE1D5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E3BDB-6EE9-450C-AA48-2CAE5AD7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B37A9-20E5-4ADD-89CB-BE192BAB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EBD59-96C5-4397-B4EE-0F1847D0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6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FBC107-7FAC-4D92-A1C5-8C4E14D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81CA0-FA1F-4DB2-A313-3F967A45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9489F-FE11-4B14-BBDC-3D61EBAE7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AA3AC-F6EC-404B-A029-02EC0EFB8A3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158E-6C21-4404-8942-8AD1271F8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27975-33B4-40A4-9CDE-DBA220ED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0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12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ino.kr/index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www.ntrexgo.com/archives/33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tum.kr/archives/31051" TargetMode="External"/><Relationship Id="rId5" Type="http://schemas.openxmlformats.org/officeDocument/2006/relationships/hyperlink" Target="https://lora.sktiot.com/main/index.do" TargetMode="External"/><Relationship Id="rId4" Type="http://schemas.openxmlformats.org/officeDocument/2006/relationships/hyperlink" Target="https://developer.android.com/samples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26F193-F4B0-4B5C-82B0-221F8EF71887}"/>
              </a:ext>
            </a:extLst>
          </p:cNvPr>
          <p:cNvSpPr/>
          <p:nvPr/>
        </p:nvSpPr>
        <p:spPr>
          <a:xfrm>
            <a:off x="4533759" y="1943069"/>
            <a:ext cx="3151142" cy="769432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3E2108-E4F4-43AE-B34E-6FA893387B63}"/>
              </a:ext>
            </a:extLst>
          </p:cNvPr>
          <p:cNvGrpSpPr/>
          <p:nvPr/>
        </p:nvGrpSpPr>
        <p:grpSpPr>
          <a:xfrm>
            <a:off x="9311646" y="4738879"/>
            <a:ext cx="2569614" cy="1774356"/>
            <a:chOff x="9842318" y="5022089"/>
            <a:chExt cx="2569614" cy="1774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90FBC1-BEEB-4338-ADC1-1A375271EC14}"/>
                </a:ext>
              </a:extLst>
            </p:cNvPr>
            <p:cNvSpPr txBox="1"/>
            <p:nvPr/>
          </p:nvSpPr>
          <p:spPr>
            <a:xfrm>
              <a:off x="9842639" y="5022089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2013150014 </a:t>
              </a:r>
              <a:r>
                <a:rPr lang="ko-KR" altLang="en-US" sz="2000" b="1" dirty="0">
                  <a:latin typeface="+mj-ea"/>
                  <a:ea typeface="+mj-ea"/>
                </a:rPr>
                <a:t>박세준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074E-FDAA-4271-9D48-D5457F66A4C9}"/>
                </a:ext>
              </a:extLst>
            </p:cNvPr>
            <p:cNvSpPr txBox="1"/>
            <p:nvPr/>
          </p:nvSpPr>
          <p:spPr>
            <a:xfrm>
              <a:off x="9862516" y="5499633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2013150039 </a:t>
              </a:r>
              <a:r>
                <a:rPr lang="ko-KR" altLang="en-US" sz="2000" b="1" dirty="0">
                  <a:latin typeface="+mj-ea"/>
                  <a:ea typeface="+mj-ea"/>
                </a:rPr>
                <a:t>최익현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731F4-3268-4D8E-B2BF-9BE2EC66F791}"/>
                </a:ext>
              </a:extLst>
            </p:cNvPr>
            <p:cNvSpPr txBox="1"/>
            <p:nvPr/>
          </p:nvSpPr>
          <p:spPr>
            <a:xfrm>
              <a:off x="9877264" y="5964467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2015154012 </a:t>
              </a:r>
              <a:r>
                <a:rPr lang="ko-KR" altLang="en-US" sz="2000" b="1" dirty="0">
                  <a:latin typeface="+mj-ea"/>
                  <a:ea typeface="+mj-ea"/>
                </a:rPr>
                <a:t>모지수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B21FC-1660-4DEE-A40A-1C39D8F29E6F}"/>
                </a:ext>
              </a:extLst>
            </p:cNvPr>
            <p:cNvSpPr txBox="1"/>
            <p:nvPr/>
          </p:nvSpPr>
          <p:spPr>
            <a:xfrm>
              <a:off x="9842318" y="6396335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2015150050 </a:t>
              </a:r>
              <a:r>
                <a:rPr lang="ko-KR" altLang="en-US" sz="2000" b="1" dirty="0" err="1">
                  <a:latin typeface="+mj-ea"/>
                  <a:ea typeface="+mj-ea"/>
                </a:rPr>
                <a:t>유태준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0500E4-A4F6-44CE-865E-24AA0B2DC085}"/>
              </a:ext>
            </a:extLst>
          </p:cNvPr>
          <p:cNvGrpSpPr/>
          <p:nvPr/>
        </p:nvGrpSpPr>
        <p:grpSpPr>
          <a:xfrm>
            <a:off x="4533759" y="1633091"/>
            <a:ext cx="3469181" cy="1324668"/>
            <a:chOff x="4533759" y="1633091"/>
            <a:chExt cx="3469181" cy="13246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9E02F4-7813-4AB6-BDC1-244FD9ED3BBE}"/>
                </a:ext>
              </a:extLst>
            </p:cNvPr>
            <p:cNvSpPr txBox="1"/>
            <p:nvPr/>
          </p:nvSpPr>
          <p:spPr>
            <a:xfrm>
              <a:off x="4870198" y="194306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latin typeface="+mj-ea"/>
                  <a:ea typeface="+mj-ea"/>
                </a:rPr>
                <a:t>찾아줄</a:t>
              </a:r>
              <a:r>
                <a:rPr lang="ko-KR" altLang="en-US" sz="4400" b="1" dirty="0" err="1">
                  <a:solidFill>
                    <a:srgbClr val="FF0000"/>
                  </a:solidFill>
                  <a:latin typeface="+mj-ea"/>
                  <a:ea typeface="+mj-ea"/>
                </a:rPr>
                <a:t>개</a:t>
              </a:r>
              <a:endParaRPr lang="ko-KR" altLang="en-US" sz="4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43EEAF-F7C9-445A-BC4A-22B3DAD89999}"/>
                </a:ext>
              </a:extLst>
            </p:cNvPr>
            <p:cNvCxnSpPr>
              <a:cxnSpLocks/>
            </p:cNvCxnSpPr>
            <p:nvPr/>
          </p:nvCxnSpPr>
          <p:spPr>
            <a:xfrm>
              <a:off x="4779466" y="1943070"/>
              <a:ext cx="2680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DF242D8-14D8-4044-B86C-CA5E528A3F01}"/>
                </a:ext>
              </a:extLst>
            </p:cNvPr>
            <p:cNvCxnSpPr/>
            <p:nvPr/>
          </p:nvCxnSpPr>
          <p:spPr>
            <a:xfrm>
              <a:off x="4731541" y="2712511"/>
              <a:ext cx="2728913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5757C5-D877-4981-8C5F-83CE2E2B03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1943069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947B706-FBD8-4E67-8B23-6117FABA6105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2712511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2C07B37-40F4-4E14-83B7-30F93B43D1BF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1943070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87D569-9D61-4021-A4CC-E9CE8EA3BE67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2712511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A02AB9-C6B5-45D5-B091-9BAE82D95FEE}"/>
                </a:ext>
              </a:extLst>
            </p:cNvPr>
            <p:cNvSpPr txBox="1"/>
            <p:nvPr/>
          </p:nvSpPr>
          <p:spPr>
            <a:xfrm>
              <a:off x="4581587" y="1633091"/>
              <a:ext cx="30652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+mj-ea"/>
                  <a:ea typeface="+mj-ea"/>
                </a:rPr>
                <a:t>반려동물 디바이스 및 어플리케이션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115AD0-D2AD-4DDD-8916-7A62782782F4}"/>
                </a:ext>
              </a:extLst>
            </p:cNvPr>
            <p:cNvSpPr txBox="1"/>
            <p:nvPr/>
          </p:nvSpPr>
          <p:spPr>
            <a:xfrm>
              <a:off x="4537743" y="2680760"/>
              <a:ext cx="3465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Companion Animal Device &amp; Application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D2F17-F8D1-4398-A9CE-888548CE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086" y="3629024"/>
            <a:ext cx="1304260" cy="11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>
            <a:extLst>
              <a:ext uri="{FF2B5EF4-FFF2-40B4-BE49-F238E27FC236}">
                <a16:creationId xmlns:a16="http://schemas.microsoft.com/office/drawing/2014/main" id="{D1221089-C529-4430-83E8-B6FAA4C8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92" y="4361499"/>
            <a:ext cx="1207582" cy="75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5EAA7-6023-449E-A4EC-7BA4E7F5CB1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826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기타기능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펫 관리 및 트레이닝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1901623" y="3019529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정보 입력</a:t>
            </a:r>
          </a:p>
        </p:txBody>
      </p:sp>
      <p:pic>
        <p:nvPicPr>
          <p:cNvPr id="102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53" y="764776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185321" y="1194412"/>
            <a:ext cx="965942" cy="1607904"/>
            <a:chOff x="5706372" y="1006365"/>
            <a:chExt cx="965942" cy="160790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372" y="1006365"/>
              <a:ext cx="965942" cy="1607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 descr="C:\Users\Owner\Desktop\dog.png">
              <a:extLst>
                <a:ext uri="{FF2B5EF4-FFF2-40B4-BE49-F238E27FC236}">
                  <a16:creationId xmlns:a16="http://schemas.microsoft.com/office/drawing/2014/main" id="{07618D04-532C-44F5-A09C-F25CDACBE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541" y="1225990"/>
              <a:ext cx="477603" cy="399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817292" y="162584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성별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189004" y="1626329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나이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1204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이름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040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임신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496065" y="1000424"/>
            <a:ext cx="1122427" cy="1868389"/>
            <a:chOff x="9977362" y="3458179"/>
            <a:chExt cx="1122427" cy="186838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362" y="3458179"/>
              <a:ext cx="1122427" cy="1868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9287" y="3861877"/>
              <a:ext cx="618575" cy="689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0100081" y="4631088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 캘린더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863988" y="3003875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캘린더를 통한 펫 일정 관리</a:t>
            </a:r>
          </a:p>
        </p:txBody>
      </p:sp>
      <p:pic>
        <p:nvPicPr>
          <p:cNvPr id="41" name="Picture 2" descr="animal, animals, dog, farm, rural, sitting icon">
            <a:extLst>
              <a:ext uri="{FF2B5EF4-FFF2-40B4-BE49-F238E27FC236}">
                <a16:creationId xmlns:a16="http://schemas.microsoft.com/office/drawing/2014/main" id="{5478A31E-A5CD-46CD-8C60-254ADE31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" y="3342694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6FAF59-0B7E-49B0-B11F-5E06C897E671}"/>
              </a:ext>
            </a:extLst>
          </p:cNvPr>
          <p:cNvSpPr txBox="1"/>
          <p:nvPr/>
        </p:nvSpPr>
        <p:spPr>
          <a:xfrm>
            <a:off x="255871" y="5528033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트레이닝 수행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FB7537-EB67-43D8-BBAE-F93776217465}"/>
              </a:ext>
            </a:extLst>
          </p:cNvPr>
          <p:cNvGrpSpPr/>
          <p:nvPr/>
        </p:nvGrpSpPr>
        <p:grpSpPr>
          <a:xfrm>
            <a:off x="4749506" y="3399249"/>
            <a:ext cx="2026551" cy="1926968"/>
            <a:chOff x="9291143" y="1010452"/>
            <a:chExt cx="2026551" cy="1926968"/>
          </a:xfrm>
        </p:grpSpPr>
        <p:pic>
          <p:nvPicPr>
            <p:cNvPr id="46" name="Picture 2" descr="animal, animals, dog, farm, rural icon">
              <a:extLst>
                <a:ext uri="{FF2B5EF4-FFF2-40B4-BE49-F238E27FC236}">
                  <a16:creationId xmlns:a16="http://schemas.microsoft.com/office/drawing/2014/main" id="{07DB6E13-8FAD-4F7E-81F5-E89509A7A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143" y="1010452"/>
              <a:ext cx="2026551" cy="192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C:\Users\yoo\AppData\Local\Microsoft\Windows\Temporary Internet Files\Content.IE5\78NW31K2\Stereo-Audio-Sound-Signal-Sharp[1].png">
              <a:extLst>
                <a:ext uri="{FF2B5EF4-FFF2-40B4-BE49-F238E27FC236}">
                  <a16:creationId xmlns:a16="http://schemas.microsoft.com/office/drawing/2014/main" id="{5033EDAC-62B5-434B-B572-D54CB2E3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075" y="1629930"/>
              <a:ext cx="840343" cy="59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BC592F-FE6F-4CF6-BF2E-852C69BE7C20}"/>
              </a:ext>
            </a:extLst>
          </p:cNvPr>
          <p:cNvGrpSpPr/>
          <p:nvPr/>
        </p:nvGrpSpPr>
        <p:grpSpPr>
          <a:xfrm>
            <a:off x="3733709" y="3875157"/>
            <a:ext cx="857254" cy="1025525"/>
            <a:chOff x="8629768" y="1457086"/>
            <a:chExt cx="1025525" cy="1025525"/>
          </a:xfrm>
        </p:grpSpPr>
        <p:pic>
          <p:nvPicPr>
            <p:cNvPr id="49" name="Picture 6" descr="C:\Users\Owner\Desktop\hand-graving-smartphone.png">
              <a:extLst>
                <a:ext uri="{FF2B5EF4-FFF2-40B4-BE49-F238E27FC236}">
                  <a16:creationId xmlns:a16="http://schemas.microsoft.com/office/drawing/2014/main" id="{CCBA7559-9F2D-462C-8792-2E15C9D72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768" y="1457086"/>
              <a:ext cx="1025525" cy="10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yoo\AppData\Local\Microsoft\Windows\Temporary Internet Files\Content.IE5\ELTBIZ8P\audio[1].png">
              <a:extLst>
                <a:ext uri="{FF2B5EF4-FFF2-40B4-BE49-F238E27FC236}">
                  <a16:creationId xmlns:a16="http://schemas.microsoft.com/office/drawing/2014/main" id="{4560353E-FDE1-4A92-B329-CB5D50F8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402" y="1773726"/>
              <a:ext cx="442620" cy="44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A8EB59F-7A01-4E98-B923-57DD120EE42E}"/>
              </a:ext>
            </a:extLst>
          </p:cNvPr>
          <p:cNvSpPr txBox="1"/>
          <p:nvPr/>
        </p:nvSpPr>
        <p:spPr>
          <a:xfrm>
            <a:off x="3956770" y="5532705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소리를 통한 반복 훈련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2066472" y="4607485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8" descr="C:\Users\yoo\AppData\Local\Microsoft\Windows\Temporary Internet Files\Content.IE5\20QQG6GZ\mens-locker-room-155828_960_720[1].png">
            <a:extLst>
              <a:ext uri="{FF2B5EF4-FFF2-40B4-BE49-F238E27FC236}">
                <a16:creationId xmlns:a16="http://schemas.microsoft.com/office/drawing/2014/main" id="{4261E8B7-8D25-48EE-BE62-7FDE9460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22" y="3749257"/>
            <a:ext cx="699726" cy="13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DACF64-FEAD-4F05-985E-797B56419A21}"/>
              </a:ext>
            </a:extLst>
          </p:cNvPr>
          <p:cNvSpPr txBox="1"/>
          <p:nvPr/>
        </p:nvSpPr>
        <p:spPr>
          <a:xfrm>
            <a:off x="8295713" y="5525269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반복 숙달을 통한 특정 행동 성취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07D31DC-2A05-4270-B922-D33918B4031E}"/>
              </a:ext>
            </a:extLst>
          </p:cNvPr>
          <p:cNvCxnSpPr>
            <a:cxnSpLocks/>
          </p:cNvCxnSpPr>
          <p:nvPr/>
        </p:nvCxnSpPr>
        <p:spPr>
          <a:xfrm>
            <a:off x="6776057" y="4634416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4930602" y="2093788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20289" y="7537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-Lora module </a:t>
            </a:r>
            <a:r>
              <a:rPr lang="ko-KR" altLang="en-US" sz="2400" b="1" dirty="0">
                <a:latin typeface="+mj-ea"/>
                <a:ea typeface="+mj-ea"/>
              </a:rPr>
              <a:t>현황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4CEA6E-6B8F-4E09-8CAD-2F0F0170EAC3}"/>
              </a:ext>
            </a:extLst>
          </p:cNvPr>
          <p:cNvSpPr txBox="1"/>
          <p:nvPr/>
        </p:nvSpPr>
        <p:spPr>
          <a:xfrm>
            <a:off x="0" y="793253"/>
            <a:ext cx="1008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현재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Thing Plug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Data Upload &amp; Data Downlink </a:t>
            </a:r>
            <a:r>
              <a:rPr lang="ko-KR" altLang="en-US" sz="2000" b="1" dirty="0">
                <a:latin typeface="+mj-ea"/>
                <a:ea typeface="+mj-ea"/>
              </a:rPr>
              <a:t>가능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Test Bed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에 한해서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D960B-A15F-4217-8EB5-A55A0104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" y="1901375"/>
            <a:ext cx="5982143" cy="3701118"/>
          </a:xfrm>
          <a:prstGeom prst="rect">
            <a:avLst/>
          </a:prstGeom>
          <a:solidFill>
            <a:schemeClr val="tx1"/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C4B753-01BB-49B2-9668-FFD09E15CC9F}"/>
              </a:ext>
            </a:extLst>
          </p:cNvPr>
          <p:cNvSpPr txBox="1"/>
          <p:nvPr/>
        </p:nvSpPr>
        <p:spPr>
          <a:xfrm>
            <a:off x="405363" y="5739004"/>
            <a:ext cx="524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Lora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Module</a:t>
            </a:r>
            <a:r>
              <a:rPr lang="ko-KR" altLang="en-US" sz="2000" b="1" dirty="0">
                <a:latin typeface="+mj-ea"/>
                <a:ea typeface="+mj-ea"/>
              </a:rPr>
              <a:t>을 통해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Uplink</a:t>
            </a:r>
            <a:r>
              <a:rPr lang="ko-KR" altLang="en-US" sz="2000" b="1" dirty="0">
                <a:latin typeface="+mj-ea"/>
                <a:ea typeface="+mj-ea"/>
              </a:rPr>
              <a:t>하는 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EF22E-3B30-4CCB-BA3E-CB4BD851C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3363"/>
            <a:ext cx="6058233" cy="4417960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356B8E-5C7C-4436-BA11-4F2C721083F9}"/>
              </a:ext>
            </a:extLst>
          </p:cNvPr>
          <p:cNvSpPr txBox="1"/>
          <p:nvPr/>
        </p:nvSpPr>
        <p:spPr>
          <a:xfrm>
            <a:off x="6693872" y="5740880"/>
            <a:ext cx="486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en-US" altLang="ko-KR" sz="2000" b="1" dirty="0">
                <a:latin typeface="+mj-ea"/>
                <a:ea typeface="+mj-ea"/>
              </a:rPr>
              <a:t>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올라온 데이터 확인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703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5B4D8-E9DB-430A-A375-AA594000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25" y="1091049"/>
            <a:ext cx="8233062" cy="4570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2929224" y="5651528"/>
            <a:ext cx="5841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저장된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를 받기위한 서버 </a:t>
            </a:r>
            <a:r>
              <a:rPr lang="en-US" altLang="ko-KR" sz="2000" b="1" dirty="0">
                <a:latin typeface="+mj-ea"/>
                <a:ea typeface="+mj-ea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12169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402358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2"/>
            <a:ext cx="12192000" cy="5642939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8A29E-19C6-4017-82C8-87E8FA404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5" y="1627931"/>
            <a:ext cx="7821116" cy="2048161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8849595" y="2451956"/>
            <a:ext cx="287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PostMan</a:t>
            </a:r>
            <a:r>
              <a:rPr lang="ko-KR" altLang="en-US" sz="2000" b="1" dirty="0">
                <a:latin typeface="+mj-ea"/>
                <a:ea typeface="+mj-ea"/>
              </a:rPr>
              <a:t>툴에서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61A3E-AB8C-4509-ACFD-98E4040DE576}"/>
              </a:ext>
            </a:extLst>
          </p:cNvPr>
          <p:cNvSpPr txBox="1"/>
          <p:nvPr/>
        </p:nvSpPr>
        <p:spPr>
          <a:xfrm>
            <a:off x="9229890" y="4558583"/>
            <a:ext cx="2157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PHP</a:t>
            </a:r>
            <a:r>
              <a:rPr lang="ko-KR" altLang="en-US" sz="2000" b="1" dirty="0">
                <a:latin typeface="+mj-ea"/>
                <a:ea typeface="+mj-ea"/>
              </a:rPr>
              <a:t>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DA6A22-FCCD-47AF-9044-AFC758F7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5" y="4391875"/>
            <a:ext cx="8602275" cy="733527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06732A5-AE24-4433-B63E-A0BBB242F264}"/>
              </a:ext>
            </a:extLst>
          </p:cNvPr>
          <p:cNvGrpSpPr/>
          <p:nvPr/>
        </p:nvGrpSpPr>
        <p:grpSpPr>
          <a:xfrm>
            <a:off x="4591877" y="3760877"/>
            <a:ext cx="181863" cy="503966"/>
            <a:chOff x="1521529" y="2159454"/>
            <a:chExt cx="181863" cy="503966"/>
          </a:xfrm>
        </p:grpSpPr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276844AA-0CA2-40E0-8610-AFC1A5B28DC2}"/>
                </a:ext>
              </a:extLst>
            </p:cNvPr>
            <p:cNvSpPr/>
            <p:nvPr/>
          </p:nvSpPr>
          <p:spPr>
            <a:xfrm>
              <a:off x="1521529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07B9A08F-8033-4030-9199-951BCA2A72BF}"/>
                </a:ext>
              </a:extLst>
            </p:cNvPr>
            <p:cNvSpPr/>
            <p:nvPr/>
          </p:nvSpPr>
          <p:spPr>
            <a:xfrm>
              <a:off x="1657673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67A093-7A42-4F24-A3ED-A8F4C2D8E081}"/>
              </a:ext>
            </a:extLst>
          </p:cNvPr>
          <p:cNvSpPr txBox="1"/>
          <p:nvPr/>
        </p:nvSpPr>
        <p:spPr>
          <a:xfrm>
            <a:off x="5055841" y="3810700"/>
            <a:ext cx="459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데이터를 실제 받아온 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CB21F-3970-4777-AEB3-0D990955F1AE}"/>
              </a:ext>
            </a:extLst>
          </p:cNvPr>
          <p:cNvSpPr txBox="1"/>
          <p:nvPr/>
        </p:nvSpPr>
        <p:spPr>
          <a:xfrm>
            <a:off x="3777099" y="2266384"/>
            <a:ext cx="4479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  &lt;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ko-KR" altLang="en-US" sz="1400" b="1" dirty="0">
                <a:latin typeface="+mj-ea"/>
                <a:ea typeface="+mj-ea"/>
              </a:rPr>
              <a:t>  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b="1" dirty="0">
                <a:latin typeface="+mj-ea"/>
                <a:ea typeface="+mj-ea"/>
              </a:rPr>
              <a:t> 올린 시간을 의미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 &lt;et&gt;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&lt;/et&gt;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  : </a:t>
            </a:r>
            <a:r>
              <a:rPr lang="ko-KR" altLang="en-US" sz="1400" b="1" dirty="0">
                <a:latin typeface="+mj-ea"/>
                <a:ea typeface="+mj-ea"/>
              </a:rPr>
              <a:t>지워질 시간을 의미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&lt;con&gt;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data }</a:t>
            </a:r>
            <a:r>
              <a:rPr lang="en-US" altLang="ko-KR" sz="1400" b="1" dirty="0">
                <a:latin typeface="+mj-ea"/>
                <a:ea typeface="+mj-ea"/>
              </a:rPr>
              <a:t>&lt;/con&gt;: </a:t>
            </a:r>
            <a:r>
              <a:rPr lang="ko-KR" altLang="en-US" sz="1400" b="1" dirty="0">
                <a:latin typeface="+mj-ea"/>
                <a:ea typeface="+mj-ea"/>
              </a:rPr>
              <a:t>아스키로 변환된 실제 데이터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6C455-ED06-4F80-89FE-1C4AC9482797}"/>
              </a:ext>
            </a:extLst>
          </p:cNvPr>
          <p:cNvSpPr/>
          <p:nvPr/>
        </p:nvSpPr>
        <p:spPr>
          <a:xfrm flipV="1">
            <a:off x="4204458" y="5043750"/>
            <a:ext cx="1152000" cy="360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1CBF15-6F0A-4835-BB35-2A0E34360764}"/>
              </a:ext>
            </a:extLst>
          </p:cNvPr>
          <p:cNvCxnSpPr>
            <a:cxnSpLocks/>
          </p:cNvCxnSpPr>
          <p:nvPr/>
        </p:nvCxnSpPr>
        <p:spPr>
          <a:xfrm flipH="1" flipV="1">
            <a:off x="4928753" y="5124015"/>
            <a:ext cx="471247" cy="368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E143BF-C76D-44CE-8F1E-BF9CF3C0046A}"/>
              </a:ext>
            </a:extLst>
          </p:cNvPr>
          <p:cNvSpPr txBox="1"/>
          <p:nvPr/>
        </p:nvSpPr>
        <p:spPr>
          <a:xfrm>
            <a:off x="5341445" y="5350956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</a:rPr>
              <a:t>아스키로 변환된 실제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235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로그인 및  회원가입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D537F26-7FD2-45BC-8F35-D920ED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89" y="1003753"/>
            <a:ext cx="2907311" cy="50948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D38407-5048-490E-867D-23F14432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33" y="1003753"/>
            <a:ext cx="2907312" cy="50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 err="1">
                <a:latin typeface="+mj-ea"/>
                <a:ea typeface="+mj-ea"/>
              </a:rPr>
              <a:t>메인메뉴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BB3E39-CB57-4ED5-82D3-F05F74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6" y="1028968"/>
            <a:ext cx="2829525" cy="503026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DB92574-A7FA-4ED2-ABD6-42DBA3B6EF47}"/>
              </a:ext>
            </a:extLst>
          </p:cNvPr>
          <p:cNvCxnSpPr>
            <a:cxnSpLocks/>
          </p:cNvCxnSpPr>
          <p:nvPr/>
        </p:nvCxnSpPr>
        <p:spPr>
          <a:xfrm flipV="1">
            <a:off x="2701591" y="1600066"/>
            <a:ext cx="1746000" cy="8640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F06939-9606-46BC-A1BF-06301DB1EE1D}"/>
              </a:ext>
            </a:extLst>
          </p:cNvPr>
          <p:cNvCxnSpPr>
            <a:cxnSpLocks/>
          </p:cNvCxnSpPr>
          <p:nvPr/>
        </p:nvCxnSpPr>
        <p:spPr>
          <a:xfrm flipV="1">
            <a:off x="1785656" y="4361263"/>
            <a:ext cx="2496733" cy="62429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604107-C977-4CE1-83AD-5DD3A7C3F854}"/>
              </a:ext>
            </a:extLst>
          </p:cNvPr>
          <p:cNvCxnSpPr>
            <a:cxnSpLocks/>
          </p:cNvCxnSpPr>
          <p:nvPr/>
        </p:nvCxnSpPr>
        <p:spPr>
          <a:xfrm flipH="1" flipV="1">
            <a:off x="7341206" y="3544099"/>
            <a:ext cx="1540291" cy="29723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 flipH="1" flipV="1">
            <a:off x="7334504" y="2425214"/>
            <a:ext cx="1521651" cy="27587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C62066-DFAE-4C8D-BECE-8CE33B4B4499}"/>
              </a:ext>
            </a:extLst>
          </p:cNvPr>
          <p:cNvSpPr txBox="1"/>
          <p:nvPr/>
        </p:nvSpPr>
        <p:spPr>
          <a:xfrm>
            <a:off x="1122639" y="2538339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블루투스 </a:t>
            </a:r>
            <a:r>
              <a:rPr lang="ko-KR" altLang="en-US" dirty="0" err="1"/>
              <a:t>페어링</a:t>
            </a:r>
            <a:r>
              <a:rPr lang="ko-KR" altLang="en-US" dirty="0"/>
              <a:t> 액티비티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8881497" y="24917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정보저장 액티비티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F19D6-A969-4CBE-B6DD-766C272117A5}"/>
              </a:ext>
            </a:extLst>
          </p:cNvPr>
          <p:cNvSpPr txBox="1"/>
          <p:nvPr/>
        </p:nvSpPr>
        <p:spPr>
          <a:xfrm>
            <a:off x="9094008" y="385944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길 확인 액티비티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53EE4D-B157-4696-A0A9-33A9934FC934}"/>
              </a:ext>
            </a:extLst>
          </p:cNvPr>
          <p:cNvSpPr txBox="1"/>
          <p:nvPr/>
        </p:nvSpPr>
        <p:spPr>
          <a:xfrm>
            <a:off x="445169" y="510317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산책로 관리 액티비티</a:t>
            </a: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E7B51E-F7AA-4684-BDEF-5A5ACAA9C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36" y="1028967"/>
            <a:ext cx="2829526" cy="503026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9B2A623-A011-4925-BA03-34F9EF4F0877}"/>
              </a:ext>
            </a:extLst>
          </p:cNvPr>
          <p:cNvCxnSpPr>
            <a:cxnSpLocks/>
          </p:cNvCxnSpPr>
          <p:nvPr/>
        </p:nvCxnSpPr>
        <p:spPr>
          <a:xfrm flipH="1" flipV="1">
            <a:off x="7334504" y="5287840"/>
            <a:ext cx="1076798" cy="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F17788-206B-4CF4-A7DE-44F476C25328}"/>
              </a:ext>
            </a:extLst>
          </p:cNvPr>
          <p:cNvSpPr txBox="1"/>
          <p:nvPr/>
        </p:nvSpPr>
        <p:spPr>
          <a:xfrm>
            <a:off x="8577102" y="509411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일정관리 액티비티</a:t>
            </a:r>
          </a:p>
        </p:txBody>
      </p:sp>
    </p:spTree>
    <p:extLst>
      <p:ext uri="{BB962C8B-B14F-4D97-AF65-F5344CB8AC3E}">
        <p14:creationId xmlns:p14="http://schemas.microsoft.com/office/powerpoint/2010/main" val="337819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블루투스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C90ED5-6FEF-42EF-9EE5-B469B7A1C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07" y="818466"/>
            <a:ext cx="3070807" cy="54174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E4E71D-FDD3-4868-8CCC-90BABA82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4" y="818466"/>
            <a:ext cx="3070807" cy="54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정보 저장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F2A9F-9A30-42F9-8F28-98D767B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32" y="846994"/>
            <a:ext cx="2904757" cy="51640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C980FB-525C-4F62-9C4A-8DCA0784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43" y="846994"/>
            <a:ext cx="2904757" cy="51640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372608-F599-4477-8D03-7DD55DC94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43" y="831993"/>
            <a:ext cx="2904757" cy="52665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CD8BC-2FD6-4968-96C8-DF32A6844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332" y="846993"/>
            <a:ext cx="2904757" cy="51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3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길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844BFD-AA12-45B7-A70E-2635FC05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6" y="880747"/>
            <a:ext cx="2996274" cy="5326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0A109F-B6F8-4B49-B349-4E77420D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48" y="880747"/>
            <a:ext cx="2996274" cy="5326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53853-25FA-43E2-BE0C-02F1F710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160" y="880746"/>
            <a:ext cx="2996274" cy="53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산책로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D7A886-7DE9-4238-A0CB-071B94BF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52" y="836051"/>
            <a:ext cx="2988248" cy="53124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46DA6A-B9F2-424A-8453-2044261C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4" y="836051"/>
            <a:ext cx="2988248" cy="53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0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521537-A7F4-4222-9EF6-07FB77593558}"/>
              </a:ext>
            </a:extLst>
          </p:cNvPr>
          <p:cNvGrpSpPr/>
          <p:nvPr/>
        </p:nvGrpSpPr>
        <p:grpSpPr>
          <a:xfrm>
            <a:off x="3529013" y="522685"/>
            <a:ext cx="5144505" cy="5465160"/>
            <a:chOff x="3529013" y="522685"/>
            <a:chExt cx="5144505" cy="54651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3E81E-579E-40D2-9E1E-2FE80FEFC0F2}"/>
                </a:ext>
              </a:extLst>
            </p:cNvPr>
            <p:cNvSpPr txBox="1"/>
            <p:nvPr/>
          </p:nvSpPr>
          <p:spPr>
            <a:xfrm>
              <a:off x="3529013" y="214312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+mj-ea"/>
                <a:ea typeface="+mj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55D7F91-5F5F-4976-8FB2-2840E65E288E}"/>
                </a:ext>
              </a:extLst>
            </p:cNvPr>
            <p:cNvGrpSpPr/>
            <p:nvPr/>
          </p:nvGrpSpPr>
          <p:grpSpPr>
            <a:xfrm>
              <a:off x="3529013" y="870155"/>
              <a:ext cx="5144505" cy="5117690"/>
              <a:chOff x="3511765" y="1176972"/>
              <a:chExt cx="5144505" cy="425043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FABF0CE-3953-4C12-B668-4BE1FFCA524F}"/>
                  </a:ext>
                </a:extLst>
              </p:cNvPr>
              <p:cNvSpPr/>
              <p:nvPr/>
            </p:nvSpPr>
            <p:spPr>
              <a:xfrm>
                <a:off x="3511765" y="1430594"/>
                <a:ext cx="5120540" cy="3996812"/>
              </a:xfrm>
              <a:prstGeom prst="rect">
                <a:avLst/>
              </a:prstGeom>
              <a:solidFill>
                <a:srgbClr val="EFEFA9">
                  <a:alpha val="2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FB318B-3BC8-46F4-B8C3-E287711C016B}"/>
                  </a:ext>
                </a:extLst>
              </p:cNvPr>
              <p:cNvGrpSpPr/>
              <p:nvPr/>
            </p:nvGrpSpPr>
            <p:grpSpPr>
              <a:xfrm flipV="1">
                <a:off x="3511765" y="1176972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A5DB4413-11FF-479B-9B71-C05B8B5593A1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07E40D7-53D1-49E9-8B83-610B3E0AB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1D3AB44-6D00-4693-80E4-2B6F9510E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7D4C699-488F-4A2D-B142-EBB76E893779}"/>
                  </a:ext>
                </a:extLst>
              </p:cNvPr>
              <p:cNvGrpSpPr/>
              <p:nvPr/>
            </p:nvGrpSpPr>
            <p:grpSpPr>
              <a:xfrm flipV="1">
                <a:off x="3535730" y="5128067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943D2A2-61E9-4B12-A0C1-DD5EE0D32B7B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C5CD616F-BE19-462F-8479-3FF30D8C8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7A3282E7-34C8-427B-8F0A-C8A7F0FDE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15C399-CC7F-48A9-9CB8-9331B93C70C1}"/>
                </a:ext>
              </a:extLst>
            </p:cNvPr>
            <p:cNvSpPr txBox="1"/>
            <p:nvPr/>
          </p:nvSpPr>
          <p:spPr>
            <a:xfrm>
              <a:off x="5594596" y="52268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목차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3B4DA4-71A9-43B4-AD72-7CF58D877796}"/>
                </a:ext>
              </a:extLst>
            </p:cNvPr>
            <p:cNvSpPr txBox="1"/>
            <p:nvPr/>
          </p:nvSpPr>
          <p:spPr>
            <a:xfrm>
              <a:off x="3685767" y="1481908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1. </a:t>
              </a:r>
              <a:r>
                <a:rPr lang="ko-KR" altLang="en-US" sz="2400" b="1" dirty="0">
                  <a:latin typeface="+mj-ea"/>
                  <a:ea typeface="+mj-ea"/>
                </a:rPr>
                <a:t>종합설계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E22234-D882-4FF7-8C64-07CF55184CDB}"/>
                </a:ext>
              </a:extLst>
            </p:cNvPr>
            <p:cNvSpPr txBox="1"/>
            <p:nvPr/>
          </p:nvSpPr>
          <p:spPr>
            <a:xfrm>
              <a:off x="3685767" y="2543123"/>
              <a:ext cx="3539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3. </a:t>
              </a:r>
              <a:r>
                <a:rPr lang="ko-KR" altLang="en-US" sz="2400" b="1" dirty="0">
                  <a:latin typeface="+mj-ea"/>
                  <a:ea typeface="+mj-ea"/>
                </a:rPr>
                <a:t>시스템 수행 시나리오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5CD1B8-AB84-4058-B070-3B3712BDBC5D}"/>
                </a:ext>
              </a:extLst>
            </p:cNvPr>
            <p:cNvSpPr txBox="1"/>
            <p:nvPr/>
          </p:nvSpPr>
          <p:spPr>
            <a:xfrm>
              <a:off x="3685767" y="2011645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2. </a:t>
              </a:r>
              <a:r>
                <a:rPr lang="ko-KR" altLang="en-US" sz="2400" b="1" dirty="0">
                  <a:latin typeface="+mj-ea"/>
                  <a:ea typeface="+mj-ea"/>
                </a:rPr>
                <a:t>시스템 구성도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8C555-456D-48C3-8602-6F8327A6ABD9}"/>
                </a:ext>
              </a:extLst>
            </p:cNvPr>
            <p:cNvSpPr txBox="1"/>
            <p:nvPr/>
          </p:nvSpPr>
          <p:spPr>
            <a:xfrm>
              <a:off x="3685767" y="3069916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4. </a:t>
              </a:r>
              <a:r>
                <a:rPr lang="ko-KR" altLang="en-US" sz="2400" b="1" dirty="0">
                  <a:latin typeface="+mj-ea"/>
                  <a:ea typeface="+mj-ea"/>
                </a:rPr>
                <a:t>개발 환경 및 개발 방법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134A9C-AF36-43B7-9714-2237DACC1067}"/>
                </a:ext>
              </a:extLst>
            </p:cNvPr>
            <p:cNvSpPr txBox="1"/>
            <p:nvPr/>
          </p:nvSpPr>
          <p:spPr>
            <a:xfrm>
              <a:off x="3712613" y="5189405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8. </a:t>
              </a:r>
              <a:r>
                <a:rPr lang="ko-KR" altLang="en-US" sz="2400" b="1" dirty="0">
                  <a:latin typeface="+mj-ea"/>
                  <a:ea typeface="+mj-ea"/>
                </a:rPr>
                <a:t>필요 기술 및 참고 문헌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5EC293-C53B-4837-83D9-D71B78D2F264}"/>
                </a:ext>
              </a:extLst>
            </p:cNvPr>
            <p:cNvSpPr txBox="1"/>
            <p:nvPr/>
          </p:nvSpPr>
          <p:spPr>
            <a:xfrm>
              <a:off x="3712613" y="4658796"/>
              <a:ext cx="3340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7. </a:t>
              </a:r>
              <a:r>
                <a:rPr lang="ko-KR" altLang="en-US" sz="2400" b="1" dirty="0">
                  <a:latin typeface="+mj-ea"/>
                  <a:ea typeface="+mj-ea"/>
                </a:rPr>
                <a:t>종합 설계 수행 일정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5F19A3-2BA4-4FDA-AACA-909F4054039E}"/>
                </a:ext>
              </a:extLst>
            </p:cNvPr>
            <p:cNvSpPr txBox="1"/>
            <p:nvPr/>
          </p:nvSpPr>
          <p:spPr>
            <a:xfrm>
              <a:off x="3712613" y="412634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6. </a:t>
              </a:r>
              <a:r>
                <a:rPr lang="ko-KR" altLang="en-US" sz="2400" b="1" dirty="0">
                  <a:latin typeface="+mj-ea"/>
                  <a:ea typeface="+mj-ea"/>
                </a:rPr>
                <a:t>업무 분담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8EF350-C099-405D-BD84-BF36B445C79B}"/>
              </a:ext>
            </a:extLst>
          </p:cNvPr>
          <p:cNvSpPr txBox="1"/>
          <p:nvPr/>
        </p:nvSpPr>
        <p:spPr>
          <a:xfrm>
            <a:off x="3712613" y="360052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1446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8413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 </a:t>
            </a:r>
            <a:r>
              <a:rPr lang="ko-KR" altLang="en-US" sz="2400" b="1" dirty="0"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B8C520E-5F87-4DA4-83B6-D567C840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60293"/>
              </p:ext>
            </p:extLst>
          </p:nvPr>
        </p:nvGraphicFramePr>
        <p:xfrm>
          <a:off x="1130492" y="963683"/>
          <a:ext cx="9931015" cy="521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03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</a:tblGrid>
              <a:tr h="55154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박세준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최익현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모지수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유태준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자료수집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Android Studio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Studio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BlueTooth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통한 스마트기기 데이터 전송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GPS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이용해 데이터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SD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카드에 저장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10819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버전관리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팀장 및 일정관리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재무담당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34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7. </a:t>
            </a:r>
            <a:r>
              <a:rPr lang="ko-KR" altLang="en-US" sz="2400" b="1" dirty="0">
                <a:latin typeface="+mj-ea"/>
                <a:ea typeface="+mj-ea"/>
              </a:rPr>
              <a:t>종합 설계 수행 일정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C877C2E-73CB-476F-AC3B-1E356833C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78942"/>
              </p:ext>
            </p:extLst>
          </p:nvPr>
        </p:nvGraphicFramePr>
        <p:xfrm>
          <a:off x="0" y="615406"/>
          <a:ext cx="12192000" cy="571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88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3343276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8421091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99814207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1314686403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409297662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  <a:gridCol w="933449">
                  <a:extLst>
                    <a:ext uri="{9D8B030D-6E8A-4147-A177-3AD203B41FA5}">
                      <a16:colId xmlns:a16="http://schemas.microsoft.com/office/drawing/2014/main" val="1011785800"/>
                    </a:ext>
                  </a:extLst>
                </a:gridCol>
              </a:tblGrid>
              <a:tr h="445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추진사항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7~8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 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명세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 및 상세 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774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모듈별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기능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인터페이스구현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및 데이터베이스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7135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데모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18013"/>
                  </a:ext>
                </a:extLst>
              </a:tr>
              <a:tr h="54025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및 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제안서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중간보고서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0126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0452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8. </a:t>
            </a:r>
            <a:r>
              <a:rPr lang="ko-KR" altLang="en-US" sz="2400" b="1" dirty="0">
                <a:latin typeface="+mj-ea"/>
                <a:ea typeface="+mj-ea"/>
              </a:rPr>
              <a:t>참고 문헌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435721" y="1516369"/>
            <a:ext cx="596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http://www.ntrexgo.com/archives</a:t>
            </a:r>
            <a:r>
              <a:rPr lang="ko-KR" altLang="en-US">
                <a:hlinkClick r:id="rId2"/>
              </a:rPr>
              <a:t>/33059</a:t>
            </a:r>
            <a:r>
              <a:rPr lang="ko-KR" altLang="en-US"/>
              <a:t>   </a:t>
            </a:r>
            <a:r>
              <a:rPr lang="en-US" altLang="ko-KR" dirty="0"/>
              <a:t>(</a:t>
            </a:r>
            <a:r>
              <a:rPr lang="ko-KR" altLang="en-US" dirty="0"/>
              <a:t>오렌지 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61365B-FF47-4DDC-8C0E-14187BB93E62}"/>
              </a:ext>
            </a:extLst>
          </p:cNvPr>
          <p:cNvSpPr/>
          <p:nvPr/>
        </p:nvSpPr>
        <p:spPr>
          <a:xfrm>
            <a:off x="449007" y="4141198"/>
            <a:ext cx="50690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상상을 스케치하다 </a:t>
            </a:r>
            <a:r>
              <a:rPr lang="en-US" altLang="ko-KR" dirty="0"/>
              <a:t>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스케치로 시작하는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</a:t>
            </a:r>
            <a:r>
              <a:rPr lang="en-US" altLang="ko-KR" dirty="0"/>
              <a:t> 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FF0CC-6D51-4E0B-B110-5E9C531046BD}"/>
              </a:ext>
            </a:extLst>
          </p:cNvPr>
          <p:cNvSpPr txBox="1"/>
          <p:nvPr/>
        </p:nvSpPr>
        <p:spPr>
          <a:xfrm>
            <a:off x="435721" y="1114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사이트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435721" y="1910617"/>
            <a:ext cx="469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http://www.eduino.kr/index.html</a:t>
            </a:r>
            <a:r>
              <a:rPr lang="en-US" altLang="ko-KR" dirty="0"/>
              <a:t> (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435721" y="2333314"/>
            <a:ext cx="680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https://developer.android.com/samples/index.html</a:t>
            </a:r>
            <a:r>
              <a:rPr lang="en-US" altLang="ko-KR" dirty="0"/>
              <a:t> (</a:t>
            </a:r>
            <a:r>
              <a:rPr lang="ko-KR" altLang="en-US" dirty="0"/>
              <a:t>안드로이드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EFA3A-78D0-41FA-A76A-EFEA1626D3EE}"/>
              </a:ext>
            </a:extLst>
          </p:cNvPr>
          <p:cNvSpPr/>
          <p:nvPr/>
        </p:nvSpPr>
        <p:spPr>
          <a:xfrm>
            <a:off x="435720" y="2756011"/>
            <a:ext cx="519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https://lora.sktiot.com/main/index.do</a:t>
            </a:r>
            <a:r>
              <a:rPr lang="en-US" altLang="ko-KR" dirty="0"/>
              <a:t> (</a:t>
            </a:r>
            <a:r>
              <a:rPr lang="ko-KR" altLang="en-US" dirty="0" err="1"/>
              <a:t>로라모듈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08C98-8AE7-4437-81F3-D641119962A9}"/>
              </a:ext>
            </a:extLst>
          </p:cNvPr>
          <p:cNvSpPr/>
          <p:nvPr/>
        </p:nvSpPr>
        <p:spPr>
          <a:xfrm>
            <a:off x="449007" y="3178708"/>
            <a:ext cx="826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http://platum.kr/archives</a:t>
            </a:r>
            <a:r>
              <a:rPr lang="en-US" altLang="ko-KR">
                <a:hlinkClick r:id="rId6"/>
              </a:rPr>
              <a:t>/31051</a:t>
            </a:r>
            <a:r>
              <a:rPr lang="en-US" altLang="ko-KR"/>
              <a:t> </a:t>
            </a:r>
            <a:r>
              <a:rPr lang="en-US" altLang="ko-KR" dirty="0"/>
              <a:t>(</a:t>
            </a:r>
            <a:r>
              <a:rPr lang="ko-KR" altLang="en-US" dirty="0"/>
              <a:t>반려동물을 위한 디바이스 및 웹서비스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ea"/>
                <a:ea typeface="+mj-ea"/>
              </a:rPr>
              <a:t>https://github.com/orgs/teamSMIJ/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9. GitHub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95B8C2-32FE-40C0-B36C-2B2A13C4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73" y="1675572"/>
            <a:ext cx="7900196" cy="4374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1830394" y="964475"/>
            <a:ext cx="8071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/>
              <a:t>https://github.com/orgs/teamSMIJ/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0354" y="790187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6564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>
                <a:latin typeface="+mj-ea"/>
                <a:ea typeface="+mj-ea"/>
              </a:rPr>
              <a:t>지적사항 및 지적사항 답변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72C87-ABB6-4912-AD02-32DC44CB089D}"/>
              </a:ext>
            </a:extLst>
          </p:cNvPr>
          <p:cNvSpPr txBox="1"/>
          <p:nvPr/>
        </p:nvSpPr>
        <p:spPr>
          <a:xfrm>
            <a:off x="382838" y="2088691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지난 발표에서의 지적 사항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53C32-B63A-4CDB-905C-4A4CDAF3ACC6}"/>
              </a:ext>
            </a:extLst>
          </p:cNvPr>
          <p:cNvSpPr txBox="1"/>
          <p:nvPr/>
        </p:nvSpPr>
        <p:spPr>
          <a:xfrm>
            <a:off x="401149" y="3489882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지적 사항에 대한 답변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134449" y="255825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134449" y="396417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5595C-2B29-4014-80F9-16C80B27BAF4}"/>
              </a:ext>
            </a:extLst>
          </p:cNvPr>
          <p:cNvSpPr txBox="1"/>
          <p:nvPr/>
        </p:nvSpPr>
        <p:spPr>
          <a:xfrm>
            <a:off x="401447" y="2499880"/>
            <a:ext cx="259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525C4-F0B5-455B-9DCB-83D4476F2B00}"/>
              </a:ext>
            </a:extLst>
          </p:cNvPr>
          <p:cNvSpPr txBox="1"/>
          <p:nvPr/>
        </p:nvSpPr>
        <p:spPr>
          <a:xfrm>
            <a:off x="434417" y="3901102"/>
            <a:ext cx="3469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개인 웹서버에 외부접근을 허용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7B0066D8-86D3-4398-982D-DE5A66B37CAB}"/>
              </a:ext>
            </a:extLst>
          </p:cNvPr>
          <p:cNvSpPr/>
          <p:nvPr/>
        </p:nvSpPr>
        <p:spPr>
          <a:xfrm rot="5400000">
            <a:off x="134449" y="4352994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FAC06B-54AB-4464-B5AC-9EFC09B99DA5}"/>
              </a:ext>
            </a:extLst>
          </p:cNvPr>
          <p:cNvSpPr txBox="1"/>
          <p:nvPr/>
        </p:nvSpPr>
        <p:spPr>
          <a:xfrm>
            <a:off x="472125" y="4289924"/>
            <a:ext cx="3366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어플리케이션 기능</a:t>
            </a:r>
            <a:r>
              <a:rPr lang="en-US" altLang="ko-KR" sz="1500" dirty="0"/>
              <a:t>(</a:t>
            </a:r>
            <a:r>
              <a:rPr lang="ko-KR" altLang="en-US" sz="1500" dirty="0"/>
              <a:t>일정관리</a:t>
            </a:r>
            <a:r>
              <a:rPr lang="en-US" altLang="ko-KR" sz="1500" dirty="0"/>
              <a:t>)</a:t>
            </a:r>
            <a:r>
              <a:rPr lang="ko-KR" altLang="en-US" sz="1500" dirty="0"/>
              <a:t> 추가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4089066" y="5717134"/>
            <a:ext cx="23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 앱 화면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BB3E39-CB57-4ED5-82D3-F05F74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25" y="1262454"/>
            <a:ext cx="2462588" cy="420943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>
            <a:off x="5019892" y="1093209"/>
            <a:ext cx="443751" cy="17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4114805" y="818468"/>
            <a:ext cx="1863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기존 방식은 로컬 방식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112681" y="476970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A525C4-F0B5-455B-9DCB-83D4476F2B00}"/>
              </a:ext>
            </a:extLst>
          </p:cNvPr>
          <p:cNvSpPr txBox="1"/>
          <p:nvPr/>
        </p:nvSpPr>
        <p:spPr>
          <a:xfrm>
            <a:off x="450357" y="4706632"/>
            <a:ext cx="3469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빠르게 </a:t>
            </a:r>
            <a:r>
              <a:rPr lang="en-US" altLang="ko-KR" sz="1500" dirty="0"/>
              <a:t>lora</a:t>
            </a:r>
            <a:r>
              <a:rPr lang="ko-KR" altLang="en-US" sz="1500" dirty="0"/>
              <a:t>를 개통하여 나머지 기능을 구현하겠습니다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07" y="1241341"/>
            <a:ext cx="2464209" cy="42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6682601" y="5687948"/>
            <a:ext cx="211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외부접근 가능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9303465" y="5717134"/>
            <a:ext cx="201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일정관리 기능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>
            <a:off x="7537435" y="1083902"/>
            <a:ext cx="443751" cy="17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6966170" y="809161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호스팅 방식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890F4-900B-4387-804F-81CB0D47A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711" y="1256576"/>
            <a:ext cx="2485672" cy="42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553B4-9E1A-4F88-8663-A44748B9127E}"/>
              </a:ext>
            </a:extLst>
          </p:cNvPr>
          <p:cNvSpPr txBox="1"/>
          <p:nvPr/>
        </p:nvSpPr>
        <p:spPr>
          <a:xfrm>
            <a:off x="672560" y="2650829"/>
            <a:ext cx="5506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점점 반려동물을 키우는 가정집 비율 증가추세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4657C-B327-4806-9073-FDD2FE37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3429000"/>
            <a:ext cx="5330528" cy="2873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E0694C-B358-401D-B907-955997B9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801321"/>
            <a:ext cx="5321852" cy="262768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5F427A3-BF9F-4731-BAB8-DBDC0F1B4954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72C87-ABB6-4912-AD02-32DC44CB089D}"/>
              </a:ext>
            </a:extLst>
          </p:cNvPr>
          <p:cNvSpPr txBox="1"/>
          <p:nvPr/>
        </p:nvSpPr>
        <p:spPr>
          <a:xfrm>
            <a:off x="671352" y="3684694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더불어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반려동물 시장 성장 전망 크게 증가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53C32-B63A-4CDB-905C-4A4CDAF3ACC6}"/>
              </a:ext>
            </a:extLst>
          </p:cNvPr>
          <p:cNvSpPr txBox="1"/>
          <p:nvPr/>
        </p:nvSpPr>
        <p:spPr>
          <a:xfrm>
            <a:off x="663188" y="4663240"/>
            <a:ext cx="576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대한 관심도 증가에 따른 반려동물을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 err="1">
                <a:latin typeface="+mj-ea"/>
                <a:ea typeface="+mj-ea"/>
              </a:rPr>
              <a:t>케어할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디바이스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&amp;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어플리케이션</a:t>
            </a:r>
            <a:r>
              <a:rPr lang="ko-KR" altLang="en-US" sz="2000" b="1" dirty="0">
                <a:latin typeface="+mj-ea"/>
                <a:ea typeface="+mj-ea"/>
              </a:rPr>
              <a:t> 필요성 증대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E6D9D-56BB-4EC5-8F79-B60DBDF243E1}"/>
              </a:ext>
            </a:extLst>
          </p:cNvPr>
          <p:cNvSpPr txBox="1"/>
          <p:nvPr/>
        </p:nvSpPr>
        <p:spPr>
          <a:xfrm>
            <a:off x="427004" y="1415861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 가구수 증가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91799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목표 및 효과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29B419-D401-4E0C-A7DF-B538A568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981" y="2102747"/>
            <a:ext cx="4720240" cy="29474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FB2002-C347-4254-9F01-CEB6A2228BF3}"/>
              </a:ext>
            </a:extLst>
          </p:cNvPr>
          <p:cNvSpPr txBox="1"/>
          <p:nvPr/>
        </p:nvSpPr>
        <p:spPr>
          <a:xfrm>
            <a:off x="672560" y="265082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삶의 질 향상에 기여 가능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1936F3C-11D8-49DA-B566-1BAF9EB0E1B7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1D524F-A639-4F70-BA4C-944710B9714E}"/>
              </a:ext>
            </a:extLst>
          </p:cNvPr>
          <p:cNvSpPr txBox="1"/>
          <p:nvPr/>
        </p:nvSpPr>
        <p:spPr>
          <a:xfrm>
            <a:off x="671352" y="4665725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</a:rPr>
              <a:t>디바이스 및 어플리케이션을 통해 사용자가</a:t>
            </a:r>
            <a:endParaRPr lang="en-US" altLang="ko-KR" sz="2000" b="1" dirty="0">
              <a:latin typeface="+mj-ea"/>
            </a:endParaRPr>
          </a:p>
          <a:p>
            <a:r>
              <a:rPr lang="ko-KR" altLang="en-US" sz="2000" b="1" dirty="0">
                <a:latin typeface="+mj-ea"/>
              </a:rPr>
              <a:t>반려동물 사육을 조금 더 쉽게 할 수 있음 </a:t>
            </a:r>
            <a:endParaRPr lang="en-US" altLang="ko-KR" sz="2000" b="1" dirty="0">
              <a:latin typeface="+mj-ea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013DA4-C5B4-48D6-B2E5-39C0B1D564DA}"/>
              </a:ext>
            </a:extLst>
          </p:cNvPr>
          <p:cNvSpPr txBox="1"/>
          <p:nvPr/>
        </p:nvSpPr>
        <p:spPr>
          <a:xfrm>
            <a:off x="683707" y="3597597"/>
            <a:ext cx="568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여러가지 기능을 통해 반려동물을 더 세밀하게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신경 써 건강유지 및 분실 방지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57E36-1A2B-4743-818F-A13AB55973C4}"/>
              </a:ext>
            </a:extLst>
          </p:cNvPr>
          <p:cNvSpPr txBox="1"/>
          <p:nvPr/>
        </p:nvSpPr>
        <p:spPr>
          <a:xfrm>
            <a:off x="427004" y="1415861"/>
            <a:ext cx="4854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사육을 더 쉽게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461C2E9A-CD69-468F-B09A-F7358C6B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098" y="4555829"/>
            <a:ext cx="2495550" cy="1352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B7449C-1B7B-40FE-A2C9-0A34732D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01" y="4692864"/>
            <a:ext cx="2094258" cy="1078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4650129-8601-46CE-91D8-7846CDBC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29" y="4708791"/>
            <a:ext cx="1702456" cy="1024299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A502BA6-9239-439A-B686-98FAAF1B58F8}"/>
              </a:ext>
            </a:extLst>
          </p:cNvPr>
          <p:cNvSpPr/>
          <p:nvPr/>
        </p:nvSpPr>
        <p:spPr>
          <a:xfrm>
            <a:off x="9386606" y="1179823"/>
            <a:ext cx="2446141" cy="176524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99B0F523-2A7D-4C21-AE69-F31E84C5A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694" y="1314551"/>
            <a:ext cx="918696" cy="1529293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DF26348-0403-468E-ACD2-F5A883366393}"/>
              </a:ext>
            </a:extLst>
          </p:cNvPr>
          <p:cNvSpPr/>
          <p:nvPr/>
        </p:nvSpPr>
        <p:spPr>
          <a:xfrm>
            <a:off x="1057527" y="1337577"/>
            <a:ext cx="2656249" cy="149062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B203856-06F1-4827-831C-CFE0FFB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2" y="1590414"/>
            <a:ext cx="1448351" cy="98099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519467-F457-4BD7-B029-A497623D702C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</a:t>
            </a:r>
            <a:r>
              <a:rPr lang="ko-KR" altLang="en-US" sz="2400" b="1" dirty="0">
                <a:latin typeface="+mj-ea"/>
                <a:ea typeface="+mj-ea"/>
              </a:rPr>
              <a:t>시스템 구성도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9F55838-DC16-4584-89FE-736F4D8CF5FA}"/>
              </a:ext>
            </a:extLst>
          </p:cNvPr>
          <p:cNvSpPr txBox="1"/>
          <p:nvPr/>
        </p:nvSpPr>
        <p:spPr>
          <a:xfrm>
            <a:off x="1809629" y="1756537"/>
            <a:ext cx="1446924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module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A6E0C4-0EA8-4735-BE7C-72A3F07016F6}"/>
              </a:ext>
            </a:extLst>
          </p:cNvPr>
          <p:cNvSpPr txBox="1"/>
          <p:nvPr/>
        </p:nvSpPr>
        <p:spPr>
          <a:xfrm>
            <a:off x="1809629" y="2076093"/>
            <a:ext cx="1376027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Vib</a:t>
            </a:r>
            <a:r>
              <a:rPr lang="en-US" altLang="ko-KR" b="1" dirty="0"/>
              <a:t> module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EF8894-ACFA-4ED8-BA49-BEC03E742F8A}"/>
              </a:ext>
            </a:extLst>
          </p:cNvPr>
          <p:cNvSpPr txBox="1"/>
          <p:nvPr/>
        </p:nvSpPr>
        <p:spPr>
          <a:xfrm>
            <a:off x="1809629" y="1436980"/>
            <a:ext cx="1574180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8647BCC-50A0-429A-B037-BE484AD593B8}"/>
              </a:ext>
            </a:extLst>
          </p:cNvPr>
          <p:cNvSpPr txBox="1"/>
          <p:nvPr/>
        </p:nvSpPr>
        <p:spPr>
          <a:xfrm>
            <a:off x="1809629" y="2395650"/>
            <a:ext cx="1749163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Record module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918CD8-1FD6-40B3-991A-E077ECCF9181}"/>
              </a:ext>
            </a:extLst>
          </p:cNvPr>
          <p:cNvCxnSpPr>
            <a:cxnSpLocks/>
            <a:stCxn id="125" idx="2"/>
            <a:endCxn id="67" idx="0"/>
          </p:cNvCxnSpPr>
          <p:nvPr/>
        </p:nvCxnSpPr>
        <p:spPr>
          <a:xfrm>
            <a:off x="2385652" y="2828197"/>
            <a:ext cx="16705" cy="188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809FC61-2F22-48E8-B9E9-630F06251959}"/>
              </a:ext>
            </a:extLst>
          </p:cNvPr>
          <p:cNvSpPr txBox="1"/>
          <p:nvPr/>
        </p:nvSpPr>
        <p:spPr>
          <a:xfrm>
            <a:off x="2457701" y="318751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8032C7C-DC84-45A4-8B07-BAF8AAA8CB4F}"/>
              </a:ext>
            </a:extLst>
          </p:cNvPr>
          <p:cNvCxnSpPr>
            <a:cxnSpLocks/>
            <a:stCxn id="70" idx="0"/>
            <a:endCxn id="120" idx="2"/>
          </p:cNvCxnSpPr>
          <p:nvPr/>
        </p:nvCxnSpPr>
        <p:spPr>
          <a:xfrm flipH="1" flipV="1">
            <a:off x="10609677" y="2945066"/>
            <a:ext cx="1196" cy="16107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0DEED56-C615-42E8-BB76-6DAFFDF3C3D1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3253585" y="5220941"/>
            <a:ext cx="2029716" cy="11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1CCFE8D-4AE5-48A2-BED8-C968BA19CDE5}"/>
              </a:ext>
            </a:extLst>
          </p:cNvPr>
          <p:cNvSpPr txBox="1"/>
          <p:nvPr/>
        </p:nvSpPr>
        <p:spPr>
          <a:xfrm>
            <a:off x="3469737" y="486277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4D0F80E-2626-452D-887E-273AB015B4C7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7377559" y="5232104"/>
            <a:ext cx="198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046958D-D73F-4A57-916E-4CE4F0499DE5}"/>
              </a:ext>
            </a:extLst>
          </p:cNvPr>
          <p:cNvSpPr txBox="1"/>
          <p:nvPr/>
        </p:nvSpPr>
        <p:spPr>
          <a:xfrm>
            <a:off x="7463669" y="4862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EF67BEA-61FF-4B03-AAB9-7D4030DE507E}"/>
              </a:ext>
            </a:extLst>
          </p:cNvPr>
          <p:cNvCxnSpPr>
            <a:cxnSpLocks/>
            <a:stCxn id="121" idx="1"/>
            <a:endCxn id="125" idx="3"/>
          </p:cNvCxnSpPr>
          <p:nvPr/>
        </p:nvCxnSpPr>
        <p:spPr>
          <a:xfrm flipH="1">
            <a:off x="3713776" y="2079198"/>
            <a:ext cx="5236918" cy="3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8EC9D85-A86A-4F41-9AEF-46040B7E29B5}"/>
              </a:ext>
            </a:extLst>
          </p:cNvPr>
          <p:cNvSpPr txBox="1"/>
          <p:nvPr/>
        </p:nvSpPr>
        <p:spPr>
          <a:xfrm>
            <a:off x="10703381" y="326446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336506E-4F0C-4458-A6E2-D2408A04B598}"/>
              </a:ext>
            </a:extLst>
          </p:cNvPr>
          <p:cNvSpPr txBox="1"/>
          <p:nvPr/>
        </p:nvSpPr>
        <p:spPr>
          <a:xfrm>
            <a:off x="5462919" y="16847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제어신호</a:t>
            </a:r>
            <a:endParaRPr lang="en-US" altLang="ko-KR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82F425C-D01B-46BA-8ACC-B74D5D1B26FC}"/>
              </a:ext>
            </a:extLst>
          </p:cNvPr>
          <p:cNvSpPr txBox="1"/>
          <p:nvPr/>
        </p:nvSpPr>
        <p:spPr>
          <a:xfrm>
            <a:off x="9869390" y="1240871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55BF6BF-2124-49D9-8787-7187E2281DE9}"/>
              </a:ext>
            </a:extLst>
          </p:cNvPr>
          <p:cNvSpPr txBox="1"/>
          <p:nvPr/>
        </p:nvSpPr>
        <p:spPr>
          <a:xfrm>
            <a:off x="9836795" y="154661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</a:t>
            </a:r>
            <a:r>
              <a:rPr lang="ko-KR" altLang="en-US" b="1" dirty="0"/>
              <a:t>지도 표시</a:t>
            </a:r>
            <a:endParaRPr lang="en-US" altLang="ko-KR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8E33B78-89A4-4633-9C49-32AABF69FE62}"/>
              </a:ext>
            </a:extLst>
          </p:cNvPr>
          <p:cNvSpPr txBox="1"/>
          <p:nvPr/>
        </p:nvSpPr>
        <p:spPr>
          <a:xfrm>
            <a:off x="9855905" y="2213786"/>
            <a:ext cx="1420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진동값</a:t>
            </a:r>
            <a:r>
              <a:rPr lang="ko-KR" altLang="en-US" b="1" dirty="0"/>
              <a:t> 기반</a:t>
            </a:r>
            <a:endParaRPr lang="en-US" altLang="ko-KR" b="1" dirty="0"/>
          </a:p>
          <a:p>
            <a:r>
              <a:rPr lang="ko-KR" altLang="en-US" b="1" dirty="0"/>
              <a:t>활동량 계산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4F996F-8965-4D90-81CA-3A7055C81AD9}"/>
              </a:ext>
            </a:extLst>
          </p:cNvPr>
          <p:cNvSpPr txBox="1"/>
          <p:nvPr/>
        </p:nvSpPr>
        <p:spPr>
          <a:xfrm>
            <a:off x="9850443" y="188888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위치 파악</a:t>
            </a:r>
            <a:r>
              <a:rPr lang="en-US" altLang="ko-KR" b="1" dirty="0"/>
              <a:t>, </a:t>
            </a:r>
            <a:r>
              <a:rPr lang="ko-KR" altLang="en-US" b="1" dirty="0"/>
              <a:t>추적</a:t>
            </a:r>
            <a:endParaRPr lang="en-US" altLang="ko-KR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7B3944-4357-42A2-B46B-B14C47DF12E7}"/>
              </a:ext>
            </a:extLst>
          </p:cNvPr>
          <p:cNvSpPr txBox="1"/>
          <p:nvPr/>
        </p:nvSpPr>
        <p:spPr>
          <a:xfrm>
            <a:off x="8123249" y="3287331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블루투스가 </a:t>
            </a:r>
            <a:r>
              <a:rPr lang="ko-KR" altLang="en-US" b="1" dirty="0" err="1">
                <a:solidFill>
                  <a:srgbClr val="FF0000"/>
                </a:solidFill>
              </a:rPr>
              <a:t>안될시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b="1" dirty="0"/>
              <a:t>Module </a:t>
            </a:r>
            <a:r>
              <a:rPr lang="ko-KR" altLang="en-US" b="1" dirty="0"/>
              <a:t>제어 신호</a:t>
            </a:r>
            <a:endParaRPr lang="en-US" altLang="ko-KR" b="1" dirty="0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E515FB7-D97B-4EAF-8B2B-52FEAD392999}"/>
              </a:ext>
            </a:extLst>
          </p:cNvPr>
          <p:cNvCxnSpPr>
            <a:cxnSpLocks/>
          </p:cNvCxnSpPr>
          <p:nvPr/>
        </p:nvCxnSpPr>
        <p:spPr>
          <a:xfrm>
            <a:off x="10389750" y="2928889"/>
            <a:ext cx="8151" cy="1643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B81644E-27CD-4F27-91B2-0EA37A0435DD}"/>
              </a:ext>
            </a:extLst>
          </p:cNvPr>
          <p:cNvCxnSpPr>
            <a:cxnSpLocks/>
          </p:cNvCxnSpPr>
          <p:nvPr/>
        </p:nvCxnSpPr>
        <p:spPr>
          <a:xfrm flipH="1">
            <a:off x="7377559" y="5389512"/>
            <a:ext cx="1985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23FABC9-951E-45F5-8D75-3273BDD151F6}"/>
              </a:ext>
            </a:extLst>
          </p:cNvPr>
          <p:cNvCxnSpPr>
            <a:cxnSpLocks/>
          </p:cNvCxnSpPr>
          <p:nvPr/>
        </p:nvCxnSpPr>
        <p:spPr>
          <a:xfrm flipH="1" flipV="1">
            <a:off x="2177039" y="2828198"/>
            <a:ext cx="14480" cy="1780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62179E2-D445-4BF4-AADB-3EB53318567C}"/>
              </a:ext>
            </a:extLst>
          </p:cNvPr>
          <p:cNvCxnSpPr>
            <a:cxnSpLocks/>
          </p:cNvCxnSpPr>
          <p:nvPr/>
        </p:nvCxnSpPr>
        <p:spPr>
          <a:xfrm flipH="1">
            <a:off x="3253585" y="5389512"/>
            <a:ext cx="19436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B68393B-FC26-4A29-98D5-1283DA249CE0}"/>
              </a:ext>
            </a:extLst>
          </p:cNvPr>
          <p:cNvSpPr txBox="1"/>
          <p:nvPr/>
        </p:nvSpPr>
        <p:spPr>
          <a:xfrm>
            <a:off x="7626228" y="538951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CC2D85-82A5-45BB-9CBA-F0A276CDFAD2}"/>
              </a:ext>
            </a:extLst>
          </p:cNvPr>
          <p:cNvSpPr txBox="1"/>
          <p:nvPr/>
        </p:nvSpPr>
        <p:spPr>
          <a:xfrm>
            <a:off x="3344613" y="538951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A4429E-FF7C-478A-9886-A48744F99F2D}"/>
              </a:ext>
            </a:extLst>
          </p:cNvPr>
          <p:cNvSpPr txBox="1"/>
          <p:nvPr/>
        </p:nvSpPr>
        <p:spPr>
          <a:xfrm>
            <a:off x="1083523" y="32596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제어신호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0296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192110-115E-4A8B-93F4-C1D393069DCF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0148D70-A723-4961-BFA6-6D46D619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699" y="1445883"/>
            <a:ext cx="1334818" cy="12961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727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산책코스 및 활동량 관리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15835" y="2688780"/>
            <a:ext cx="1598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함께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ko-KR" altLang="en-US" sz="1500" b="1" dirty="0">
                <a:latin typeface="+mj-ea"/>
                <a:ea typeface="+mj-ea"/>
              </a:rPr>
              <a:t>활동 및 산책</a:t>
            </a:r>
            <a:endParaRPr lang="en-US" altLang="ko-KR" sz="1500" b="1" dirty="0">
              <a:latin typeface="+mj-ea"/>
              <a:ea typeface="+mj-ea"/>
            </a:endParaRPr>
          </a:p>
        </p:txBody>
      </p:sp>
      <p:pic>
        <p:nvPicPr>
          <p:cNvPr id="38" name="Picture 4" descr="avatar, dog, female, human, people, person, standing, user, woma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3" y="726755"/>
            <a:ext cx="1578862" cy="19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6A168A-0810-48C9-A567-723E3FEE789D}"/>
              </a:ext>
            </a:extLst>
          </p:cNvPr>
          <p:cNvSpPr txBox="1"/>
          <p:nvPr/>
        </p:nvSpPr>
        <p:spPr>
          <a:xfrm>
            <a:off x="2261162" y="5155526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활동량 및 산책로 체크 기능 실시</a:t>
            </a:r>
            <a:endParaRPr lang="en-US" altLang="ko-KR" sz="1500" b="1" dirty="0"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9E6F08-86EF-487D-8B76-6D19DB1F0412}"/>
              </a:ext>
            </a:extLst>
          </p:cNvPr>
          <p:cNvSpPr txBox="1"/>
          <p:nvPr/>
        </p:nvSpPr>
        <p:spPr>
          <a:xfrm>
            <a:off x="6096000" y="2858629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소모 칼로리 및 산책로 저장</a:t>
            </a:r>
          </a:p>
        </p:txBody>
      </p:sp>
      <p:pic>
        <p:nvPicPr>
          <p:cNvPr id="58" name="Picture 6" descr="C:\Users\yoo\AppData\Local\Microsoft\Windows\Temporary Internet Files\Content.IE5\ELTBIZ8P\computer-icons[1].png">
            <a:extLst>
              <a:ext uri="{FF2B5EF4-FFF2-40B4-BE49-F238E27FC236}">
                <a16:creationId xmlns:a16="http://schemas.microsoft.com/office/drawing/2014/main" id="{5F6892C2-35A7-4245-B22C-9637C0DCA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3" r="70534" b="32293"/>
          <a:stretch/>
        </p:blipFill>
        <p:spPr bwMode="auto">
          <a:xfrm>
            <a:off x="7879867" y="1662019"/>
            <a:ext cx="1003469" cy="11529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F9293B-C503-4AFE-B275-66186BA9C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962" y="4078851"/>
            <a:ext cx="1114776" cy="10980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02E92B2-6597-47EE-B98F-48C85A197FF5}"/>
              </a:ext>
            </a:extLst>
          </p:cNvPr>
          <p:cNvSpPr txBox="1"/>
          <p:nvPr/>
        </p:nvSpPr>
        <p:spPr>
          <a:xfrm>
            <a:off x="9623625" y="5282255"/>
            <a:ext cx="2252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추후에도 산책로 경로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 및 소모 시간 확인 가능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5073F5-46F7-49ED-A598-37485EED5774}"/>
              </a:ext>
            </a:extLst>
          </p:cNvPr>
          <p:cNvCxnSpPr>
            <a:cxnSpLocks/>
          </p:cNvCxnSpPr>
          <p:nvPr/>
        </p:nvCxnSpPr>
        <p:spPr>
          <a:xfrm>
            <a:off x="2027205" y="2889207"/>
            <a:ext cx="858507" cy="887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9A83D2-D22C-40F2-AEA3-5540D3F39711}"/>
              </a:ext>
            </a:extLst>
          </p:cNvPr>
          <p:cNvCxnSpPr>
            <a:cxnSpLocks/>
          </p:cNvCxnSpPr>
          <p:nvPr/>
        </p:nvCxnSpPr>
        <p:spPr>
          <a:xfrm flipV="1">
            <a:off x="4674866" y="3170832"/>
            <a:ext cx="1407886" cy="7460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738969-6C47-47B8-B5FB-A3C934B2D319}"/>
              </a:ext>
            </a:extLst>
          </p:cNvPr>
          <p:cNvCxnSpPr>
            <a:cxnSpLocks/>
          </p:cNvCxnSpPr>
          <p:nvPr/>
        </p:nvCxnSpPr>
        <p:spPr>
          <a:xfrm>
            <a:off x="8432800" y="3242778"/>
            <a:ext cx="1473200" cy="1300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942101-BC45-4C9E-9166-19B907AFD2BB}"/>
              </a:ext>
            </a:extLst>
          </p:cNvPr>
          <p:cNvGrpSpPr/>
          <p:nvPr/>
        </p:nvGrpSpPr>
        <p:grpSpPr>
          <a:xfrm>
            <a:off x="2831609" y="3235598"/>
            <a:ext cx="1847496" cy="1753515"/>
            <a:chOff x="5032272" y="935666"/>
            <a:chExt cx="1847496" cy="1974543"/>
          </a:xfrm>
        </p:grpSpPr>
        <p:pic>
          <p:nvPicPr>
            <p:cNvPr id="26" name="Picture 2" descr="C:\Users\Owner\Desktop\icon.png">
              <a:extLst>
                <a:ext uri="{FF2B5EF4-FFF2-40B4-BE49-F238E27FC236}">
                  <a16:creationId xmlns:a16="http://schemas.microsoft.com/office/drawing/2014/main" id="{086C631F-2791-4817-AE79-D046E734D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272" y="935666"/>
              <a:ext cx="1847496" cy="197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Owner\Desktop\pets-hotel-circular-symbol-with-a-dog-and-a-verification-sign-inside-a-heart.png">
              <a:extLst>
                <a:ext uri="{FF2B5EF4-FFF2-40B4-BE49-F238E27FC236}">
                  <a16:creationId xmlns:a16="http://schemas.microsoft.com/office/drawing/2014/main" id="{D102D72B-5232-41F0-95C5-910FB12AC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21" y="1305005"/>
              <a:ext cx="585997" cy="5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9C8D4E-CBCE-4657-87A2-7B9215F6084D}"/>
                </a:ext>
              </a:extLst>
            </p:cNvPr>
            <p:cNvSpPr txBox="1"/>
            <p:nvPr/>
          </p:nvSpPr>
          <p:spPr>
            <a:xfrm>
              <a:off x="5534322" y="1903358"/>
              <a:ext cx="876988" cy="62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활동량</a:t>
              </a:r>
              <a:endParaRPr lang="en-US" altLang="ko-KR" sz="1500" b="1" dirty="0">
                <a:latin typeface="+mj-ea"/>
                <a:ea typeface="+mj-ea"/>
              </a:endParaRPr>
            </a:p>
            <a:p>
              <a:r>
                <a:rPr lang="en-US" altLang="ko-KR" sz="1500" b="1" dirty="0">
                  <a:latin typeface="+mj-ea"/>
                  <a:ea typeface="+mj-ea"/>
                </a:rPr>
                <a:t>  10%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5FA5B7-F41F-4384-914D-7589C9B7CD22}"/>
              </a:ext>
            </a:extLst>
          </p:cNvPr>
          <p:cNvGrpSpPr/>
          <p:nvPr/>
        </p:nvGrpSpPr>
        <p:grpSpPr>
          <a:xfrm>
            <a:off x="6774505" y="1232948"/>
            <a:ext cx="1439741" cy="1538748"/>
            <a:chOff x="993158" y="3350216"/>
            <a:chExt cx="1439741" cy="1538748"/>
          </a:xfrm>
        </p:grpSpPr>
        <p:pic>
          <p:nvPicPr>
            <p:cNvPr id="31" name="Picture 2" descr="C:\Users\Owner\Desktop\icon.png">
              <a:extLst>
                <a:ext uri="{FF2B5EF4-FFF2-40B4-BE49-F238E27FC236}">
                  <a16:creationId xmlns:a16="http://schemas.microsoft.com/office/drawing/2014/main" id="{27AACF33-BAA2-45ED-8151-B6EDAF376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8" y="3350216"/>
              <a:ext cx="1439741" cy="153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Owner\Desktop\dog-food-bowl.png">
              <a:extLst>
                <a:ext uri="{FF2B5EF4-FFF2-40B4-BE49-F238E27FC236}">
                  <a16:creationId xmlns:a16="http://schemas.microsoft.com/office/drawing/2014/main" id="{3C642F77-4DEA-413B-BDE6-A94A33A67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465" y="3587305"/>
              <a:ext cx="551126" cy="54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32847B-677A-4CCC-ABFF-BD7735BF6800}"/>
                </a:ext>
              </a:extLst>
            </p:cNvPr>
            <p:cNvSpPr txBox="1"/>
            <p:nvPr/>
          </p:nvSpPr>
          <p:spPr>
            <a:xfrm>
              <a:off x="1351064" y="4119590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j-ea"/>
                  <a:ea typeface="+mj-ea"/>
                </a:rPr>
                <a:t>+kcal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pic>
        <p:nvPicPr>
          <p:cNvPr id="35" name="Picture 2" descr="animal, bowl, cat, eating, food, milk, pet icon">
            <a:extLst>
              <a:ext uri="{FF2B5EF4-FFF2-40B4-BE49-F238E27FC236}">
                <a16:creationId xmlns:a16="http://schemas.microsoft.com/office/drawing/2014/main" id="{F4189CB4-1BCE-42FB-A1FD-8FE32AC9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792" y="12987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AC02B0-DC59-44FA-97CB-261BE5F7A234}"/>
              </a:ext>
            </a:extLst>
          </p:cNvPr>
          <p:cNvCxnSpPr>
            <a:cxnSpLocks/>
          </p:cNvCxnSpPr>
          <p:nvPr/>
        </p:nvCxnSpPr>
        <p:spPr>
          <a:xfrm flipV="1">
            <a:off x="9373176" y="1939879"/>
            <a:ext cx="1344616" cy="13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D2FC0B-CB7D-46EF-9F45-B3A7AA4AF92F}"/>
              </a:ext>
            </a:extLst>
          </p:cNvPr>
          <p:cNvSpPr txBox="1"/>
          <p:nvPr/>
        </p:nvSpPr>
        <p:spPr>
          <a:xfrm>
            <a:off x="10662371" y="2561379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식사량 권장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8596943-58B3-47F9-865A-31BD5FB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273" y="1240466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103DA1-FEE5-40F3-8500-4DEA4FF40AF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93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분실 위치 찾기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36539" y="2887059"/>
            <a:ext cx="23775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 착용 후 산책</a:t>
            </a:r>
          </a:p>
        </p:txBody>
      </p:sp>
      <p:pic>
        <p:nvPicPr>
          <p:cNvPr id="29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83" y="1280015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157835" y="2870730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반려동물을 잃어 버릴 경우 </a:t>
            </a:r>
          </a:p>
        </p:txBody>
      </p:sp>
      <p:pic>
        <p:nvPicPr>
          <p:cNvPr id="23" name="Picture 2" descr="animal, animals, dog, farm, rura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13" y="860541"/>
            <a:ext cx="2026551" cy="19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8303430" y="2882014"/>
            <a:ext cx="3381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블루투스를 이용하여 </a:t>
            </a:r>
            <a:r>
              <a:rPr lang="en-US" altLang="ko-KR" sz="1500" b="1" dirty="0">
                <a:latin typeface="+mj-ea"/>
                <a:ea typeface="+mj-ea"/>
              </a:rPr>
              <a:t>‘</a:t>
            </a:r>
            <a:r>
              <a:rPr lang="ko-KR" altLang="en-US" sz="1500" b="1" dirty="0">
                <a:latin typeface="+mj-ea"/>
                <a:ea typeface="+mj-ea"/>
              </a:rPr>
              <a:t>잃어버린 시점‘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en-US" altLang="ko-KR" sz="1500" b="1" dirty="0">
                <a:latin typeface="+mj-ea"/>
                <a:ea typeface="+mj-ea"/>
              </a:rPr>
              <a:t>         </a:t>
            </a:r>
            <a:r>
              <a:rPr lang="ko-KR" altLang="en-US" sz="1500" b="1" dirty="0">
                <a:latin typeface="+mj-ea"/>
                <a:ea typeface="+mj-ea"/>
              </a:rPr>
              <a:t>   위치 값을 받아 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E97BA9-5D5E-476B-BA72-5AC335B837F5}"/>
              </a:ext>
            </a:extLst>
          </p:cNvPr>
          <p:cNvGrpSpPr/>
          <p:nvPr/>
        </p:nvGrpSpPr>
        <p:grpSpPr>
          <a:xfrm>
            <a:off x="8933174" y="1476781"/>
            <a:ext cx="1625529" cy="736059"/>
            <a:chOff x="3877372" y="1592668"/>
            <a:chExt cx="2776391" cy="1240362"/>
          </a:xfrm>
        </p:grpSpPr>
        <p:pic>
          <p:nvPicPr>
            <p:cNvPr id="30" name="Picture 4" descr="C:\Users\Owner\Desktop\map-location.png">
              <a:extLst>
                <a:ext uri="{FF2B5EF4-FFF2-40B4-BE49-F238E27FC236}">
                  <a16:creationId xmlns:a16="http://schemas.microsoft.com/office/drawing/2014/main" id="{A8E82FF5-33C2-4049-94AA-42C0E0DD2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372" y="1748815"/>
              <a:ext cx="1084216" cy="108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C:\Users\Owner\Desktop\back-arrow.png">
              <a:extLst>
                <a:ext uri="{FF2B5EF4-FFF2-40B4-BE49-F238E27FC236}">
                  <a16:creationId xmlns:a16="http://schemas.microsoft.com/office/drawing/2014/main" id="{A7B40C73-301B-45B3-AEBC-9D228ADFA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22" y="1592668"/>
              <a:ext cx="928841" cy="92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755136" y="5512197"/>
            <a:ext cx="3791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연동된 </a:t>
            </a:r>
            <a:r>
              <a:rPr lang="ko-KR" altLang="en-US" sz="1500" b="1" dirty="0" err="1">
                <a:latin typeface="+mj-ea"/>
                <a:ea typeface="+mj-ea"/>
              </a:rPr>
              <a:t>앱이</a:t>
            </a:r>
            <a:r>
              <a:rPr lang="ko-KR" altLang="en-US" sz="1500" b="1" dirty="0">
                <a:latin typeface="+mj-ea"/>
                <a:ea typeface="+mj-ea"/>
              </a:rPr>
              <a:t> 반려동물의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위치를 표시해 줌</a:t>
            </a:r>
          </a:p>
        </p:txBody>
      </p:sp>
      <p:pic>
        <p:nvPicPr>
          <p:cNvPr id="34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52" y="3948314"/>
            <a:ext cx="1314474" cy="12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52146" y="5493863"/>
            <a:ext cx="2117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GPS</a:t>
            </a:r>
            <a:r>
              <a:rPr lang="ko-KR" altLang="en-US" sz="1500" b="1" dirty="0">
                <a:latin typeface="+mj-ea"/>
                <a:ea typeface="+mj-ea"/>
              </a:rPr>
              <a:t>정보를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반려동물을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찾음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24638B-C37C-4614-B8C0-E963D9BBF6B0}"/>
              </a:ext>
            </a:extLst>
          </p:cNvPr>
          <p:cNvGrpSpPr/>
          <p:nvPr/>
        </p:nvGrpSpPr>
        <p:grpSpPr>
          <a:xfrm>
            <a:off x="685238" y="3720325"/>
            <a:ext cx="1809668" cy="1685788"/>
            <a:chOff x="4053000" y="703972"/>
            <a:chExt cx="4093118" cy="3185886"/>
          </a:xfrm>
        </p:grpSpPr>
        <p:pic>
          <p:nvPicPr>
            <p:cNvPr id="37" name="그래픽 37" descr="개">
              <a:extLst>
                <a:ext uri="{FF2B5EF4-FFF2-40B4-BE49-F238E27FC236}">
                  <a16:creationId xmlns:a16="http://schemas.microsoft.com/office/drawing/2014/main" id="{9FD84FA7-A199-41F4-A6BC-DA38B20F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38886" y="2911156"/>
              <a:ext cx="907232" cy="907232"/>
            </a:xfrm>
            <a:prstGeom prst="rect">
              <a:avLst/>
            </a:prstGeom>
          </p:spPr>
        </p:pic>
        <p:pic>
          <p:nvPicPr>
            <p:cNvPr id="38" name="그래픽 39" descr="남자 아이가 있는 가족">
              <a:extLst>
                <a:ext uri="{FF2B5EF4-FFF2-40B4-BE49-F238E27FC236}">
                  <a16:creationId xmlns:a16="http://schemas.microsoft.com/office/drawing/2014/main" id="{5783A586-1F3C-4826-ACD6-9143D6C56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3000" y="703972"/>
              <a:ext cx="3185886" cy="3185886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5328362" y="4155034"/>
            <a:ext cx="457505" cy="754554"/>
            <a:chOff x="1940471" y="1698668"/>
            <a:chExt cx="1220692" cy="2097921"/>
          </a:xfrm>
        </p:grpSpPr>
        <p:pic>
          <p:nvPicPr>
            <p:cNvPr id="40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206" y="2765468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370" y="304392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056" y="323968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032" y="3518135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animals, dog, dogs, domestic, friend, pet, pets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471" y="169866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6695113" y="2164037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2C1EDCD-FE36-4CE2-A297-F8D764DB9F43}"/>
              </a:ext>
            </a:extLst>
          </p:cNvPr>
          <p:cNvCxnSpPr>
            <a:cxnSpLocks/>
          </p:cNvCxnSpPr>
          <p:nvPr/>
        </p:nvCxnSpPr>
        <p:spPr>
          <a:xfrm>
            <a:off x="10014884" y="3474286"/>
            <a:ext cx="0" cy="479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6732983" y="4751494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avatar, dog, female, human, people, person, standing, user, woman icon">
            <a:extLst>
              <a:ext uri="{FF2B5EF4-FFF2-40B4-BE49-F238E27FC236}">
                <a16:creationId xmlns:a16="http://schemas.microsoft.com/office/drawing/2014/main" id="{3DDFF627-1423-40E2-89AA-A48850C4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4" y="819913"/>
            <a:ext cx="1620602" cy="19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08D0E98-328F-4E33-A6ED-51D874A99B16}"/>
              </a:ext>
            </a:extLst>
          </p:cNvPr>
          <p:cNvSpPr txBox="1"/>
          <p:nvPr/>
        </p:nvSpPr>
        <p:spPr>
          <a:xfrm>
            <a:off x="10429261" y="4266171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+mj-ea"/>
                <a:ea typeface="+mj-ea"/>
              </a:rPr>
              <a:t>LoRa</a:t>
            </a:r>
            <a:endParaRPr lang="ko-KR" altLang="en-US" sz="4000" b="1" dirty="0">
              <a:latin typeface="+mj-ea"/>
              <a:ea typeface="+mj-ea"/>
            </a:endParaRPr>
          </a:p>
        </p:txBody>
      </p:sp>
      <p:pic>
        <p:nvPicPr>
          <p:cNvPr id="55" name="Picture 2" descr="C:\Users\Owner\Desktop\icon.png">
            <a:extLst>
              <a:ext uri="{FF2B5EF4-FFF2-40B4-BE49-F238E27FC236}">
                <a16:creationId xmlns:a16="http://schemas.microsoft.com/office/drawing/2014/main" id="{0CDBB07A-B14D-4680-A132-860A0153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820" y="3977323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Owner\Desktop\map-location.png">
            <a:extLst>
              <a:ext uri="{FF2B5EF4-FFF2-40B4-BE49-F238E27FC236}">
                <a16:creationId xmlns:a16="http://schemas.microsoft.com/office/drawing/2014/main" id="{A292939F-DA83-46D3-9243-5CDCC41B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75" y="4210090"/>
            <a:ext cx="634790" cy="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Owner\Desktop\back-arrow.png">
            <a:extLst>
              <a:ext uri="{FF2B5EF4-FFF2-40B4-BE49-F238E27FC236}">
                <a16:creationId xmlns:a16="http://schemas.microsoft.com/office/drawing/2014/main" id="{BAA63898-8E04-49E2-82EB-EBC5A744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39" y="4282571"/>
            <a:ext cx="543821" cy="55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800A376-21AA-438F-8CFA-D7C983C0130C}"/>
              </a:ext>
            </a:extLst>
          </p:cNvPr>
          <p:cNvSpPr txBox="1"/>
          <p:nvPr/>
        </p:nvSpPr>
        <p:spPr>
          <a:xfrm>
            <a:off x="8394300" y="5470664"/>
            <a:ext cx="3342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일정 거리 초과 시 </a:t>
            </a:r>
            <a:r>
              <a:rPr lang="en-US" altLang="ko-KR" sz="1500" b="1" dirty="0" err="1">
                <a:latin typeface="+mj-ea"/>
                <a:ea typeface="+mj-ea"/>
              </a:rPr>
              <a:t>LoRa</a:t>
            </a:r>
            <a:r>
              <a:rPr lang="ko-KR" altLang="en-US" sz="1500" b="1" dirty="0">
                <a:latin typeface="+mj-ea"/>
                <a:ea typeface="+mj-ea"/>
              </a:rPr>
              <a:t>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en-US" altLang="ko-KR" sz="1500" b="1" dirty="0">
                <a:latin typeface="+mj-ea"/>
                <a:ea typeface="+mj-ea"/>
              </a:rPr>
              <a:t>        ‘</a:t>
            </a:r>
            <a:r>
              <a:rPr lang="ko-KR" altLang="en-US" sz="1500" b="1" dirty="0">
                <a:latin typeface="+mj-ea"/>
                <a:ea typeface="+mj-ea"/>
              </a:rPr>
              <a:t>실시간‘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 값을 </a:t>
            </a:r>
            <a:r>
              <a:rPr lang="ko-KR" altLang="en-US" sz="1500" b="1" dirty="0" err="1">
                <a:latin typeface="+mj-ea"/>
                <a:ea typeface="+mj-ea"/>
              </a:rPr>
              <a:t>받아옴</a:t>
            </a:r>
            <a:endParaRPr lang="ko-KR" altLang="en-US" sz="1500" b="1" dirty="0">
              <a:latin typeface="+mj-ea"/>
              <a:ea typeface="+mj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2691890" y="2145488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2769270" y="4751197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1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42A7F1-A266-4D92-A048-24EC860E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18" y="1321355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8B9F9-BD2C-4BC1-A59B-5C108BAA84C3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11DFCA-3DDE-4747-BB0C-806D9C60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70" y="3895135"/>
            <a:ext cx="1614895" cy="14924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51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latin typeface="+mj-ea"/>
                <a:ea typeface="+mj-ea"/>
              </a:rPr>
              <a:t>안심존</a:t>
            </a:r>
            <a:r>
              <a:rPr lang="ko-KR" altLang="en-US" sz="2400" b="1" dirty="0">
                <a:latin typeface="+mj-ea"/>
                <a:ea typeface="+mj-ea"/>
              </a:rPr>
              <a:t> 설정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316" y="2927723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산책을 위해 스마트 목줄을 착용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24485" y="5666620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목줄과 애플리케이션을  연동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36471" y="3809134"/>
            <a:ext cx="2892480" cy="1687907"/>
            <a:chOff x="7897438" y="1556907"/>
            <a:chExt cx="3220434" cy="1869923"/>
          </a:xfrm>
        </p:grpSpPr>
        <p:grpSp>
          <p:nvGrpSpPr>
            <p:cNvPr id="2" name="그룹 1"/>
            <p:cNvGrpSpPr/>
            <p:nvPr/>
          </p:nvGrpSpPr>
          <p:grpSpPr>
            <a:xfrm>
              <a:off x="8179123" y="1556907"/>
              <a:ext cx="2938749" cy="1869923"/>
              <a:chOff x="6709749" y="1493387"/>
              <a:chExt cx="2938749" cy="1869923"/>
            </a:xfrm>
          </p:grpSpPr>
          <p:pic>
            <p:nvPicPr>
              <p:cNvPr id="28" name="Picture 3" descr="C:\Users\Owner\Desktop\dog.png">
                <a:extLst>
                  <a:ext uri="{FF2B5EF4-FFF2-40B4-BE49-F238E27FC236}">
                    <a16:creationId xmlns:a16="http://schemas.microsoft.com/office/drawing/2014/main" id="{07618D04-532C-44F5-A09C-F25CDACBE2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749" y="2569285"/>
                <a:ext cx="620671" cy="612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avatar, dog, female, human, people, person, standing, user, woman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5312" y="1493387"/>
                <a:ext cx="1533186" cy="1869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C:\Users\Owner\Desktop\icon.png">
              <a:extLst>
                <a:ext uri="{FF2B5EF4-FFF2-40B4-BE49-F238E27FC236}">
                  <a16:creationId xmlns:a16="http://schemas.microsoft.com/office/drawing/2014/main" id="{43239ADC-5882-4BBD-94A1-48EEA5F91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438" y="2376079"/>
              <a:ext cx="1184036" cy="105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5988371" y="2874527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애플리케이션 내의 블루투스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설정을 통한 안심 존 설정</a:t>
            </a:r>
          </a:p>
        </p:txBody>
      </p:sp>
      <p:pic>
        <p:nvPicPr>
          <p:cNvPr id="4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5" y="765213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F1D804-FBAB-4FA8-ABCA-60A6AA12F50A}"/>
              </a:ext>
            </a:extLst>
          </p:cNvPr>
          <p:cNvSpPr txBox="1"/>
          <p:nvPr/>
        </p:nvSpPr>
        <p:spPr>
          <a:xfrm>
            <a:off x="7871713" y="1479955"/>
            <a:ext cx="294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#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안심 존이란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사용자가 디바이스와 스마트기기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간의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거리를 설정할 수 있는 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36EC6-44D8-4850-81AD-76AF5F4A68BA}"/>
              </a:ext>
            </a:extLst>
          </p:cNvPr>
          <p:cNvSpPr txBox="1"/>
          <p:nvPr/>
        </p:nvSpPr>
        <p:spPr>
          <a:xfrm>
            <a:off x="8556016" y="5496565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일정 거리 이상 벌어질 경우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스마트 기기로 </a:t>
            </a:r>
            <a:r>
              <a:rPr lang="ko-KR" altLang="en-US" sz="1500" b="1" dirty="0" err="1">
                <a:latin typeface="+mj-ea"/>
                <a:ea typeface="+mj-ea"/>
              </a:rPr>
              <a:t>푸쉬</a:t>
            </a:r>
            <a:r>
              <a:rPr lang="ko-KR" altLang="en-US" sz="1500" b="1" dirty="0">
                <a:latin typeface="+mj-ea"/>
                <a:ea typeface="+mj-ea"/>
              </a:rPr>
              <a:t> 알림 전송</a:t>
            </a:r>
            <a:endParaRPr lang="en-US" altLang="ko-KR" sz="1500" b="1" dirty="0"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E14B2A-2064-452A-BFEE-E961C5FF95EB}"/>
              </a:ext>
            </a:extLst>
          </p:cNvPr>
          <p:cNvCxnSpPr>
            <a:cxnSpLocks/>
          </p:cNvCxnSpPr>
          <p:nvPr/>
        </p:nvCxnSpPr>
        <p:spPr>
          <a:xfrm>
            <a:off x="2298126" y="3350731"/>
            <a:ext cx="618688" cy="5709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DF974A8-4E46-4466-83D3-3F66A24D7217}"/>
              </a:ext>
            </a:extLst>
          </p:cNvPr>
          <p:cNvCxnSpPr>
            <a:cxnSpLocks/>
          </p:cNvCxnSpPr>
          <p:nvPr/>
        </p:nvCxnSpPr>
        <p:spPr>
          <a:xfrm flipV="1">
            <a:off x="5594742" y="3429000"/>
            <a:ext cx="393629" cy="466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2DE0A14-5A4F-48DC-B4D1-620A612FCECA}"/>
              </a:ext>
            </a:extLst>
          </p:cNvPr>
          <p:cNvCxnSpPr>
            <a:cxnSpLocks/>
          </p:cNvCxnSpPr>
          <p:nvPr/>
        </p:nvCxnSpPr>
        <p:spPr>
          <a:xfrm>
            <a:off x="8535232" y="3377306"/>
            <a:ext cx="672268" cy="51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8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888</Words>
  <Application>Microsoft Office PowerPoint</Application>
  <PresentationFormat>와이드스크린</PresentationFormat>
  <Paragraphs>204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최익현</dc:creator>
  <cp:lastModifiedBy>박세준</cp:lastModifiedBy>
  <cp:revision>371</cp:revision>
  <dcterms:created xsi:type="dcterms:W3CDTF">2017-11-10T05:57:19Z</dcterms:created>
  <dcterms:modified xsi:type="dcterms:W3CDTF">2018-06-25T06:56:02Z</dcterms:modified>
</cp:coreProperties>
</file>